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0" r:id="rId2"/>
    <p:sldId id="256" r:id="rId3"/>
    <p:sldId id="257" r:id="rId4"/>
    <p:sldId id="263" r:id="rId5"/>
    <p:sldId id="258" r:id="rId6"/>
    <p:sldId id="262" r:id="rId7"/>
    <p:sldId id="268" r:id="rId8"/>
    <p:sldId id="259" r:id="rId9"/>
    <p:sldId id="264" r:id="rId10"/>
    <p:sldId id="260" r:id="rId11"/>
    <p:sldId id="261" r:id="rId12"/>
    <p:sldId id="266" r:id="rId13"/>
    <p:sldId id="272" r:id="rId14"/>
    <p:sldId id="271" r:id="rId15"/>
    <p:sldId id="274" r:id="rId16"/>
    <p:sldId id="275" r:id="rId17"/>
    <p:sldId id="276" r:id="rId18"/>
    <p:sldId id="277" r:id="rId19"/>
    <p:sldId id="265" r:id="rId20"/>
    <p:sldId id="278" r:id="rId21"/>
    <p:sldId id="273"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hadri sadaram" userId="f04c52fcc9d1b456" providerId="LiveId" clId="{E4A28D4B-28C3-4E14-A457-164F093F90F6}"/>
    <pc:docChg chg="custSel addSld modSld">
      <pc:chgData name="simhadri sadaram" userId="f04c52fcc9d1b456" providerId="LiveId" clId="{E4A28D4B-28C3-4E14-A457-164F093F90F6}" dt="2024-05-06T02:27:10.482" v="79" actId="255"/>
      <pc:docMkLst>
        <pc:docMk/>
      </pc:docMkLst>
      <pc:sldChg chg="delSp mod">
        <pc:chgData name="simhadri sadaram" userId="f04c52fcc9d1b456" providerId="LiveId" clId="{E4A28D4B-28C3-4E14-A457-164F093F90F6}" dt="2024-05-05T13:57:22.230" v="0" actId="478"/>
        <pc:sldMkLst>
          <pc:docMk/>
          <pc:sldMk cId="0" sldId="265"/>
        </pc:sldMkLst>
        <pc:picChg chg="del">
          <ac:chgData name="simhadri sadaram" userId="f04c52fcc9d1b456" providerId="LiveId" clId="{E4A28D4B-28C3-4E14-A457-164F093F90F6}" dt="2024-05-05T13:57:22.230" v="0" actId="478"/>
          <ac:picMkLst>
            <pc:docMk/>
            <pc:sldMk cId="0" sldId="265"/>
            <ac:picMk id="17" creationId="{00000000-0000-0000-0000-000000000000}"/>
          </ac:picMkLst>
        </pc:picChg>
      </pc:sldChg>
      <pc:sldChg chg="modSp mod">
        <pc:chgData name="simhadri sadaram" userId="f04c52fcc9d1b456" providerId="LiveId" clId="{E4A28D4B-28C3-4E14-A457-164F093F90F6}" dt="2024-05-06T02:13:37.563" v="1" actId="14100"/>
        <pc:sldMkLst>
          <pc:docMk/>
          <pc:sldMk cId="0" sldId="272"/>
        </pc:sldMkLst>
        <pc:spChg chg="mod">
          <ac:chgData name="simhadri sadaram" userId="f04c52fcc9d1b456" providerId="LiveId" clId="{E4A28D4B-28C3-4E14-A457-164F093F90F6}" dt="2024-05-06T02:13:37.563" v="1" actId="14100"/>
          <ac:spMkLst>
            <pc:docMk/>
            <pc:sldMk cId="0" sldId="272"/>
            <ac:spMk id="2" creationId="{00000000-0000-0000-0000-000000000000}"/>
          </ac:spMkLst>
        </pc:spChg>
      </pc:sldChg>
      <pc:sldChg chg="addSp modSp new mod">
        <pc:chgData name="simhadri sadaram" userId="f04c52fcc9d1b456" providerId="LiveId" clId="{E4A28D4B-28C3-4E14-A457-164F093F90F6}" dt="2024-05-06T02:27:10.482" v="79" actId="255"/>
        <pc:sldMkLst>
          <pc:docMk/>
          <pc:sldMk cId="1595501927" sldId="278"/>
        </pc:sldMkLst>
        <pc:spChg chg="add mod">
          <ac:chgData name="simhadri sadaram" userId="f04c52fcc9d1b456" providerId="LiveId" clId="{E4A28D4B-28C3-4E14-A457-164F093F90F6}" dt="2024-05-06T02:24:43.156" v="58" actId="20577"/>
          <ac:spMkLst>
            <pc:docMk/>
            <pc:sldMk cId="1595501927" sldId="278"/>
            <ac:spMk id="3" creationId="{D990ADF9-FFAF-368E-E3CD-72645D4913C6}"/>
          </ac:spMkLst>
        </pc:spChg>
        <pc:spChg chg="add mod">
          <ac:chgData name="simhadri sadaram" userId="f04c52fcc9d1b456" providerId="LiveId" clId="{E4A28D4B-28C3-4E14-A457-164F093F90F6}" dt="2024-05-06T02:27:10.482" v="79" actId="255"/>
          <ac:spMkLst>
            <pc:docMk/>
            <pc:sldMk cId="1595501927" sldId="278"/>
            <ac:spMk id="5" creationId="{2C6641B4-36F3-D3EB-25B9-5EFBCF7D46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37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99532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554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4630400" cy="8229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2072825" y="4468571"/>
            <a:ext cx="6103435" cy="6262853"/>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606457" y="-3703320"/>
            <a:ext cx="7218107" cy="740664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389078" y="2561801"/>
            <a:ext cx="7852246" cy="3367091"/>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IN" dirty="0"/>
            </a:p>
          </p:txBody>
        </p:sp>
        <p:sp>
          <p:nvSpPr>
            <p:cNvPr id="7" name="TextBox 7"/>
            <p:cNvSpPr txBox="1"/>
            <p:nvPr/>
          </p:nvSpPr>
          <p:spPr>
            <a:xfrm>
              <a:off x="0" y="-19050"/>
              <a:ext cx="1895495" cy="831850"/>
            </a:xfrm>
            <a:prstGeom prst="rect">
              <a:avLst/>
            </a:prstGeom>
          </p:spPr>
          <p:txBody>
            <a:bodyPr lIns="40640" tIns="40640" rIns="40640" bIns="40640" rtlCol="0" anchor="ctr"/>
            <a:lstStyle/>
            <a:p>
              <a:pPr algn="ctr">
                <a:lnSpc>
                  <a:spcPts val="2287"/>
                </a:lnSpc>
              </a:pPr>
              <a:endParaRPr sz="1440"/>
            </a:p>
          </p:txBody>
        </p:sp>
      </p:grpSp>
      <p:sp>
        <p:nvSpPr>
          <p:cNvPr id="8" name="Freeform 8"/>
          <p:cNvSpPr/>
          <p:nvPr/>
        </p:nvSpPr>
        <p:spPr>
          <a:xfrm>
            <a:off x="12314928" y="6864"/>
            <a:ext cx="1432768" cy="1240568"/>
          </a:xfrm>
          <a:custGeom>
            <a:avLst/>
            <a:gdLst/>
            <a:ahLst/>
            <a:cxnLst/>
            <a:rect l="l" t="t" r="r" b="b"/>
            <a:pathLst>
              <a:path w="1790960" h="1550710">
                <a:moveTo>
                  <a:pt x="0" y="0"/>
                </a:moveTo>
                <a:lnTo>
                  <a:pt x="1790961" y="0"/>
                </a:lnTo>
                <a:lnTo>
                  <a:pt x="1790961" y="1550710"/>
                </a:lnTo>
                <a:lnTo>
                  <a:pt x="0" y="1550710"/>
                </a:lnTo>
                <a:lnTo>
                  <a:pt x="0" y="0"/>
                </a:lnTo>
                <a:close/>
              </a:path>
            </a:pathLst>
          </a:custGeom>
          <a:blipFill>
            <a:blip r:embed="rId5"/>
            <a:stretch>
              <a:fillRect l="-16518" t="-10462" r="-3782" b="-9180"/>
            </a:stretch>
          </a:blipFill>
        </p:spPr>
      </p:sp>
      <p:sp>
        <p:nvSpPr>
          <p:cNvPr id="10" name="TextBox 10"/>
          <p:cNvSpPr txBox="1"/>
          <p:nvPr/>
        </p:nvSpPr>
        <p:spPr>
          <a:xfrm>
            <a:off x="3291984" y="3302865"/>
            <a:ext cx="7852246" cy="1920077"/>
          </a:xfrm>
          <a:prstGeom prst="rect">
            <a:avLst/>
          </a:prstGeom>
        </p:spPr>
        <p:txBody>
          <a:bodyPr lIns="0" tIns="0" rIns="0" bIns="0" rtlCol="0" anchor="t">
            <a:spAutoFit/>
          </a:bodyPr>
          <a:lstStyle/>
          <a:p>
            <a:pPr algn="ctr">
              <a:lnSpc>
                <a:spcPts val="7798"/>
              </a:lnSpc>
            </a:pPr>
            <a:r>
              <a:rPr lang="en-US" sz="5650" spc="554" dirty="0">
                <a:solidFill>
                  <a:srgbClr val="231F20"/>
                </a:solidFill>
                <a:latin typeface="Oswald Bold"/>
              </a:rPr>
              <a:t>CANTEEN </a:t>
            </a:r>
          </a:p>
          <a:p>
            <a:pPr algn="ctr">
              <a:lnSpc>
                <a:spcPts val="7798"/>
              </a:lnSpc>
            </a:pPr>
            <a:r>
              <a:rPr lang="en-US" sz="5650" spc="554" dirty="0">
                <a:solidFill>
                  <a:srgbClr val="231F20"/>
                </a:solidFill>
                <a:latin typeface="Oswald Bold"/>
              </a:rPr>
              <a:t>HUB</a:t>
            </a:r>
          </a:p>
        </p:txBody>
      </p:sp>
      <p:sp>
        <p:nvSpPr>
          <p:cNvPr id="11" name="TextBox 11"/>
          <p:cNvSpPr txBox="1"/>
          <p:nvPr/>
        </p:nvSpPr>
        <p:spPr>
          <a:xfrm>
            <a:off x="2175677" y="5986063"/>
            <a:ext cx="10279047" cy="340927"/>
          </a:xfrm>
          <a:prstGeom prst="rect">
            <a:avLst/>
          </a:prstGeom>
        </p:spPr>
        <p:txBody>
          <a:bodyPr lIns="0" tIns="0" rIns="0" bIns="0" rtlCol="0" anchor="t">
            <a:spAutoFit/>
          </a:bodyPr>
          <a:lstStyle/>
          <a:p>
            <a:pPr algn="ctr">
              <a:lnSpc>
                <a:spcPts val="2929"/>
              </a:lnSpc>
            </a:pPr>
            <a:r>
              <a:rPr lang="en-US" sz="2122" spc="112" dirty="0">
                <a:solidFill>
                  <a:srgbClr val="231F20"/>
                </a:solidFill>
                <a:latin typeface="Montserrat Classic Bold"/>
              </a:rPr>
              <a:t>                                                            -WEB DEVELOPMENT</a:t>
            </a:r>
          </a:p>
        </p:txBody>
      </p:sp>
      <p:sp>
        <p:nvSpPr>
          <p:cNvPr id="12" name="TextBox 12"/>
          <p:cNvSpPr txBox="1"/>
          <p:nvPr/>
        </p:nvSpPr>
        <p:spPr>
          <a:xfrm>
            <a:off x="12314928" y="1230599"/>
            <a:ext cx="1492512" cy="466987"/>
          </a:xfrm>
          <a:prstGeom prst="rect">
            <a:avLst/>
          </a:prstGeom>
        </p:spPr>
        <p:txBody>
          <a:bodyPr lIns="0" tIns="0" rIns="0" bIns="0" rtlCol="0" anchor="t">
            <a:spAutoFit/>
          </a:bodyPr>
          <a:lstStyle/>
          <a:p>
            <a:pPr algn="ctr">
              <a:lnSpc>
                <a:spcPts val="1915"/>
              </a:lnSpc>
              <a:spcBef>
                <a:spcPct val="0"/>
              </a:spcBef>
            </a:pPr>
            <a:r>
              <a:rPr lang="en-US" sz="1388" spc="136">
                <a:solidFill>
                  <a:srgbClr val="231F20"/>
                </a:solidFill>
                <a:latin typeface="Montserrat Classic Bold"/>
              </a:rPr>
              <a:t>NIT ANDHRA PRADESH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4490799" y="1151692"/>
            <a:ext cx="9306401"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Adding Items to the Cart</a:t>
            </a:r>
            <a:endParaRPr lang="en-US" sz="4374" dirty="0"/>
          </a:p>
        </p:txBody>
      </p:sp>
      <p:sp>
        <p:nvSpPr>
          <p:cNvPr id="6" name="Shape 3"/>
          <p:cNvSpPr/>
          <p:nvPr/>
        </p:nvSpPr>
        <p:spPr>
          <a:xfrm>
            <a:off x="4490799" y="2873693"/>
            <a:ext cx="4542115" cy="2346365"/>
          </a:xfrm>
          <a:prstGeom prst="roundRect">
            <a:avLst>
              <a:gd name="adj" fmla="val 5682"/>
            </a:avLst>
          </a:prstGeom>
          <a:solidFill>
            <a:srgbClr val="DED6FF"/>
          </a:solidFill>
          <a:ln/>
        </p:spPr>
      </p:sp>
      <p:sp>
        <p:nvSpPr>
          <p:cNvPr id="7" name="Text 4"/>
          <p:cNvSpPr/>
          <p:nvPr/>
        </p:nvSpPr>
        <p:spPr>
          <a:xfrm>
            <a:off x="4712970" y="3095863"/>
            <a:ext cx="2846308"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Easy One-Click Add</a:t>
            </a:r>
            <a:endParaRPr lang="en-US" sz="2187" dirty="0"/>
          </a:p>
        </p:txBody>
      </p:sp>
      <p:sp>
        <p:nvSpPr>
          <p:cNvPr id="8" name="Text 5"/>
          <p:cNvSpPr/>
          <p:nvPr/>
        </p:nvSpPr>
        <p:spPr>
          <a:xfrm>
            <a:off x="4712970" y="3576280"/>
            <a:ext cx="4097774"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With a simple click of a button, customers can effortlessly add their desired menu items to the shopping cart, streamlining the ordering process.</a:t>
            </a:r>
            <a:endParaRPr lang="en-US" sz="1750" dirty="0"/>
          </a:p>
        </p:txBody>
      </p:sp>
      <p:sp>
        <p:nvSpPr>
          <p:cNvPr id="9" name="Shape 6"/>
          <p:cNvSpPr/>
          <p:nvPr/>
        </p:nvSpPr>
        <p:spPr>
          <a:xfrm>
            <a:off x="9277387" y="2873693"/>
            <a:ext cx="4542115" cy="2346365"/>
          </a:xfrm>
          <a:prstGeom prst="roundRect">
            <a:avLst>
              <a:gd name="adj" fmla="val 5682"/>
            </a:avLst>
          </a:prstGeom>
          <a:solidFill>
            <a:srgbClr val="DED6FF"/>
          </a:solidFill>
          <a:ln/>
        </p:spPr>
      </p:sp>
      <p:sp>
        <p:nvSpPr>
          <p:cNvPr id="10" name="Text 7"/>
          <p:cNvSpPr/>
          <p:nvPr/>
        </p:nvSpPr>
        <p:spPr>
          <a:xfrm>
            <a:off x="9477256" y="3095863"/>
            <a:ext cx="3234214"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Dynamic Cart Updates</a:t>
            </a:r>
            <a:endParaRPr lang="en-US" sz="2187" dirty="0"/>
          </a:p>
        </p:txBody>
      </p:sp>
      <p:sp>
        <p:nvSpPr>
          <p:cNvPr id="11" name="Text 8"/>
          <p:cNvSpPr/>
          <p:nvPr/>
        </p:nvSpPr>
        <p:spPr>
          <a:xfrm>
            <a:off x="9477256" y="3576280"/>
            <a:ext cx="4097774"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As items are added, the shopping cart display is instantly updated, providing customers with a real-time view of their selections and order total.</a:t>
            </a:r>
            <a:endParaRPr lang="en-US" sz="1750" dirty="0"/>
          </a:p>
        </p:txBody>
      </p:sp>
      <p:sp>
        <p:nvSpPr>
          <p:cNvPr id="12" name="Shape 9"/>
          <p:cNvSpPr/>
          <p:nvPr/>
        </p:nvSpPr>
        <p:spPr>
          <a:xfrm>
            <a:off x="4490799" y="5442228"/>
            <a:ext cx="9306401" cy="1635562"/>
          </a:xfrm>
          <a:prstGeom prst="roundRect">
            <a:avLst>
              <a:gd name="adj" fmla="val 8151"/>
            </a:avLst>
          </a:prstGeom>
          <a:solidFill>
            <a:srgbClr val="DED6FF"/>
          </a:solidFill>
          <a:ln/>
        </p:spPr>
      </p:sp>
      <p:sp>
        <p:nvSpPr>
          <p:cNvPr id="13" name="Text 10"/>
          <p:cNvSpPr/>
          <p:nvPr/>
        </p:nvSpPr>
        <p:spPr>
          <a:xfrm>
            <a:off x="4712970" y="5664398"/>
            <a:ext cx="4322802"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Flexible Quantity Adjustments</a:t>
            </a:r>
            <a:endParaRPr lang="en-US" sz="2187" dirty="0"/>
          </a:p>
        </p:txBody>
      </p:sp>
      <p:sp>
        <p:nvSpPr>
          <p:cNvPr id="14" name="Text 11"/>
          <p:cNvSpPr/>
          <p:nvPr/>
        </p:nvSpPr>
        <p:spPr>
          <a:xfrm>
            <a:off x="4712970" y="6144816"/>
            <a:ext cx="8862060" cy="710803"/>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Customers can easily modify the quantities of items in their cart, allowing them to fine-tune their order to their specific needs.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91214" y="605552"/>
            <a:ext cx="7598688" cy="687348"/>
          </a:xfrm>
          <a:prstGeom prst="rect">
            <a:avLst/>
          </a:prstGeom>
          <a:noFill/>
          <a:ln/>
        </p:spPr>
        <p:txBody>
          <a:bodyPr wrap="none" rtlCol="0" anchor="t"/>
          <a:lstStyle/>
          <a:p>
            <a:pPr marL="0" indent="0">
              <a:lnSpc>
                <a:spcPts val="5412"/>
              </a:lnSpc>
              <a:buNone/>
            </a:pPr>
            <a:r>
              <a:rPr lang="en-US" sz="4330" dirty="0">
                <a:solidFill>
                  <a:srgbClr val="5955EB"/>
                </a:solidFill>
                <a:latin typeface="Libre Baskerville" pitchFamily="34" charset="0"/>
                <a:ea typeface="Libre Baskerville" pitchFamily="34" charset="-122"/>
                <a:cs typeface="Libre Baskerville" pitchFamily="34" charset="-120"/>
              </a:rPr>
              <a:t>Viewing the Shopping Cart</a:t>
            </a:r>
            <a:endParaRPr lang="en-US" sz="4330" dirty="0"/>
          </a:p>
        </p:txBody>
      </p:sp>
      <p:sp>
        <p:nvSpPr>
          <p:cNvPr id="5" name="Text 3"/>
          <p:cNvSpPr/>
          <p:nvPr/>
        </p:nvSpPr>
        <p:spPr>
          <a:xfrm>
            <a:off x="2091213" y="1820704"/>
            <a:ext cx="9349937" cy="2110978"/>
          </a:xfrm>
          <a:prstGeom prst="rect">
            <a:avLst/>
          </a:prstGeom>
          <a:noFill/>
          <a:ln/>
        </p:spPr>
        <p:txBody>
          <a:bodyPr wrap="square" rtlCol="0" anchor="t"/>
          <a:lstStyle/>
          <a:p>
            <a:pPr marL="0" indent="0">
              <a:lnSpc>
                <a:spcPts val="2771"/>
              </a:lnSpc>
              <a:buNone/>
            </a:pPr>
            <a:r>
              <a:rPr lang="en-US" sz="1732" dirty="0">
                <a:solidFill>
                  <a:srgbClr val="49495A"/>
                </a:solidFill>
                <a:latin typeface="Open Sans" pitchFamily="34" charset="0"/>
                <a:ea typeface="Open Sans" pitchFamily="34" charset="-122"/>
                <a:cs typeface="Open Sans" pitchFamily="34" charset="-120"/>
              </a:rPr>
              <a:t>Once customers have added their desired menu items to the shopping cart, they can easily review and manage their order before proceeding to checkout. The cart display provides a comprehensive overview of the selected items, including quantities and the running total.</a:t>
            </a:r>
            <a:endParaRPr lang="en-US" sz="1732" dirty="0"/>
          </a:p>
        </p:txBody>
      </p:sp>
      <p:sp>
        <p:nvSpPr>
          <p:cNvPr id="6" name="Text 4"/>
          <p:cNvSpPr/>
          <p:nvPr/>
        </p:nvSpPr>
        <p:spPr>
          <a:xfrm>
            <a:off x="2091213" y="4481393"/>
            <a:ext cx="9260727" cy="2110978"/>
          </a:xfrm>
          <a:prstGeom prst="rect">
            <a:avLst/>
          </a:prstGeom>
          <a:noFill/>
          <a:ln/>
        </p:spPr>
        <p:txBody>
          <a:bodyPr wrap="square" rtlCol="0" anchor="t"/>
          <a:lstStyle/>
          <a:p>
            <a:pPr marL="0" indent="0">
              <a:lnSpc>
                <a:spcPts val="2771"/>
              </a:lnSpc>
              <a:buNone/>
            </a:pPr>
            <a:r>
              <a:rPr lang="en-US" sz="1732" dirty="0">
                <a:solidFill>
                  <a:srgbClr val="49495A"/>
                </a:solidFill>
                <a:latin typeface="Open Sans" pitchFamily="34" charset="0"/>
                <a:ea typeface="Open Sans" pitchFamily="34" charset="-122"/>
                <a:cs typeface="Open Sans" pitchFamily="34" charset="-120"/>
              </a:rPr>
              <a:t>Customers can adjust the quantities or remove unwanted items directly from the cart, allowing them to fine-tune their order to their exact preferences. The dynamic cart updates in real-time, ensuring customers always have a clear view of their current order status.</a:t>
            </a:r>
            <a:endParaRPr lang="en-US" sz="173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833199" y="934760"/>
            <a:ext cx="858143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Adjusting Quantity in the Cart</a:t>
            </a:r>
            <a:endParaRPr lang="en-US" sz="4374" dirty="0"/>
          </a:p>
        </p:txBody>
      </p:sp>
      <p:pic>
        <p:nvPicPr>
          <p:cNvPr id="6" name="Image 1" descr="preencoded.png"/>
          <p:cNvPicPr>
            <a:picLocks noChangeAspect="1"/>
          </p:cNvPicPr>
          <p:nvPr/>
        </p:nvPicPr>
        <p:blipFill>
          <a:blip r:embed="rId3"/>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Review Your Cart</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Easily view the items you've added to your virtual cart. Check the quantities and total cost.</a:t>
            </a:r>
            <a:endParaRPr lang="en-US" sz="1750" dirty="0"/>
          </a:p>
        </p:txBody>
      </p:sp>
      <p:pic>
        <p:nvPicPr>
          <p:cNvPr id="9" name="Image 2" descr="preencoded.png"/>
          <p:cNvPicPr>
            <a:picLocks noChangeAspect="1"/>
          </p:cNvPicPr>
          <p:nvPr/>
        </p:nvPicPr>
        <p:blipFill>
          <a:blip r:embed="rId4"/>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Increase Quantity</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If you need more of a particular item, simply click the "+" button to add more to your order.</a:t>
            </a:r>
            <a:endParaRPr lang="en-US" sz="1750" dirty="0"/>
          </a:p>
        </p:txBody>
      </p:sp>
      <p:pic>
        <p:nvPicPr>
          <p:cNvPr id="12" name="Image 3" descr="preencoded.png"/>
          <p:cNvPicPr>
            <a:picLocks noChangeAspect="1"/>
          </p:cNvPicPr>
          <p:nvPr/>
        </p:nvPicPr>
        <p:blipFill>
          <a:blip r:embed="rId5"/>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Decrease Quantity</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Adjust the quantity by clicking the "-" button if you decide you don't need as many of an item.</a:t>
            </a:r>
            <a:endParaRPr lang="en-US" sz="1750" dirty="0"/>
          </a:p>
        </p:txBody>
      </p:sp>
    </p:spTree>
    <p:extLst>
      <p:ext uri="{BB962C8B-B14F-4D97-AF65-F5344CB8AC3E}">
        <p14:creationId xmlns:p14="http://schemas.microsoft.com/office/powerpoint/2010/main" val="183902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2241" y="315700"/>
            <a:ext cx="14237894" cy="7598200"/>
          </a:xfrm>
          <a:custGeom>
            <a:avLst/>
            <a:gdLst/>
            <a:ahLst/>
            <a:cxnLst/>
            <a:rect l="l" t="t" r="r" b="b"/>
            <a:pathLst>
              <a:path w="18848172" h="9497750">
                <a:moveTo>
                  <a:pt x="0" y="0"/>
                </a:moveTo>
                <a:lnTo>
                  <a:pt x="18848172" y="0"/>
                </a:lnTo>
                <a:lnTo>
                  <a:pt x="18848172" y="9497750"/>
                </a:lnTo>
                <a:lnTo>
                  <a:pt x="0" y="9497750"/>
                </a:lnTo>
                <a:lnTo>
                  <a:pt x="0" y="0"/>
                </a:lnTo>
                <a:close/>
              </a:path>
            </a:pathLst>
          </a:custGeom>
          <a:blipFill>
            <a:blip r:embed="rId2"/>
            <a:stretch>
              <a:fillRect/>
            </a:stretch>
          </a:blipFill>
        </p:spPr>
      </p:sp>
      <p:grpSp>
        <p:nvGrpSpPr>
          <p:cNvPr id="3" name="Group 3"/>
          <p:cNvGrpSpPr/>
          <p:nvPr/>
        </p:nvGrpSpPr>
        <p:grpSpPr>
          <a:xfrm>
            <a:off x="252241" y="4823463"/>
            <a:ext cx="4271570" cy="1227141"/>
            <a:chOff x="0" y="180975"/>
            <a:chExt cx="7119282" cy="2045235"/>
          </a:xfrm>
        </p:grpSpPr>
        <p:sp>
          <p:nvSpPr>
            <p:cNvPr id="4" name="TextBox 4"/>
            <p:cNvSpPr txBox="1"/>
            <p:nvPr/>
          </p:nvSpPr>
          <p:spPr>
            <a:xfrm>
              <a:off x="0" y="180975"/>
              <a:ext cx="7119282" cy="736420"/>
            </a:xfrm>
            <a:prstGeom prst="rect">
              <a:avLst/>
            </a:prstGeom>
          </p:spPr>
          <p:txBody>
            <a:bodyPr lIns="0" tIns="0" rIns="0" bIns="0" rtlCol="0" anchor="t">
              <a:spAutoFit/>
            </a:bodyPr>
            <a:lstStyle/>
            <a:p>
              <a:pPr algn="ctr">
                <a:lnSpc>
                  <a:spcPts val="3168"/>
                </a:lnSpc>
                <a:spcBef>
                  <a:spcPct val="0"/>
                </a:spcBef>
              </a:pPr>
              <a:r>
                <a:rPr lang="en-US" sz="3960">
                  <a:solidFill>
                    <a:srgbClr val="3168D8"/>
                  </a:solidFill>
                  <a:latin typeface="HK Modular Bold"/>
                </a:rPr>
                <a:t>WEBSITE </a:t>
              </a:r>
            </a:p>
          </p:txBody>
        </p:sp>
        <p:sp>
          <p:nvSpPr>
            <p:cNvPr id="5" name="TextBox 5"/>
            <p:cNvSpPr txBox="1"/>
            <p:nvPr/>
          </p:nvSpPr>
          <p:spPr>
            <a:xfrm>
              <a:off x="0" y="1257033"/>
              <a:ext cx="7119282" cy="969177"/>
            </a:xfrm>
            <a:prstGeom prst="rect">
              <a:avLst/>
            </a:prstGeom>
          </p:spPr>
          <p:txBody>
            <a:bodyPr lIns="0" tIns="0" rIns="0" bIns="0" rtlCol="0" anchor="t">
              <a:spAutoFit/>
            </a:bodyPr>
            <a:lstStyle/>
            <a:p>
              <a:pPr algn="ctr">
                <a:lnSpc>
                  <a:spcPts val="4195"/>
                </a:lnSpc>
                <a:spcBef>
                  <a:spcPct val="0"/>
                </a:spcBef>
              </a:pPr>
              <a:r>
                <a:rPr lang="en-US" sz="5244">
                  <a:solidFill>
                    <a:srgbClr val="7900FF"/>
                  </a:solidFill>
                  <a:latin typeface="HK Modular Bold"/>
                </a:rPr>
                <a:t>SNIPPET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040" y="887430"/>
            <a:ext cx="14446360" cy="7342170"/>
          </a:xfrm>
          <a:custGeom>
            <a:avLst/>
            <a:gdLst/>
            <a:ahLst/>
            <a:cxnLst/>
            <a:rect l="l" t="t" r="r" b="b"/>
            <a:pathLst>
              <a:path w="18057950" h="9177713">
                <a:moveTo>
                  <a:pt x="0" y="0"/>
                </a:moveTo>
                <a:lnTo>
                  <a:pt x="18057950" y="0"/>
                </a:lnTo>
                <a:lnTo>
                  <a:pt x="18057950" y="9177713"/>
                </a:lnTo>
                <a:lnTo>
                  <a:pt x="0" y="9177713"/>
                </a:lnTo>
                <a:lnTo>
                  <a:pt x="0" y="0"/>
                </a:lnTo>
                <a:close/>
              </a:path>
            </a:pathLst>
          </a:custGeom>
          <a:blipFill>
            <a:blip r:embed="rId2"/>
            <a:stretch>
              <a:fillRect t="-583"/>
            </a:stretch>
          </a:blipFill>
        </p:spPr>
      </p:sp>
      <p:sp>
        <p:nvSpPr>
          <p:cNvPr id="3" name="TextBox 3"/>
          <p:cNvSpPr txBox="1"/>
          <p:nvPr/>
        </p:nvSpPr>
        <p:spPr>
          <a:xfrm>
            <a:off x="-171451" y="-121920"/>
            <a:ext cx="5273978" cy="1007584"/>
          </a:xfrm>
          <a:prstGeom prst="rect">
            <a:avLst/>
          </a:prstGeom>
        </p:spPr>
        <p:txBody>
          <a:bodyPr lIns="0" tIns="0" rIns="0" bIns="0" rtlCol="0" anchor="t">
            <a:spAutoFit/>
          </a:bodyPr>
          <a:lstStyle/>
          <a:p>
            <a:pPr algn="ctr">
              <a:lnSpc>
                <a:spcPts val="8649"/>
              </a:lnSpc>
            </a:pPr>
            <a:r>
              <a:rPr lang="en-US" sz="6178">
                <a:solidFill>
                  <a:srgbClr val="7900FF"/>
                </a:solidFill>
                <a:latin typeface="Carelia"/>
              </a:rPr>
              <a:t>Client 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0EBFFB-C189-EE08-370A-189A8B3A7F25}"/>
              </a:ext>
            </a:extLst>
          </p:cNvPr>
          <p:cNvPicPr>
            <a:picLocks noChangeAspect="1"/>
          </p:cNvPicPr>
          <p:nvPr/>
        </p:nvPicPr>
        <p:blipFill>
          <a:blip r:embed="rId2"/>
          <a:stretch>
            <a:fillRect/>
          </a:stretch>
        </p:blipFill>
        <p:spPr>
          <a:xfrm>
            <a:off x="704463" y="1708274"/>
            <a:ext cx="5796698" cy="4813052"/>
          </a:xfrm>
          <a:prstGeom prst="rect">
            <a:avLst/>
          </a:prstGeom>
        </p:spPr>
      </p:pic>
      <p:sp>
        <p:nvSpPr>
          <p:cNvPr id="13" name="TextBox 12">
            <a:extLst>
              <a:ext uri="{FF2B5EF4-FFF2-40B4-BE49-F238E27FC236}">
                <a16:creationId xmlns:a16="http://schemas.microsoft.com/office/drawing/2014/main" id="{A8227DD1-0949-6215-C893-F0388E1C9D02}"/>
              </a:ext>
            </a:extLst>
          </p:cNvPr>
          <p:cNvSpPr txBox="1"/>
          <p:nvPr/>
        </p:nvSpPr>
        <p:spPr>
          <a:xfrm>
            <a:off x="1014761" y="747132"/>
            <a:ext cx="5486400" cy="769441"/>
          </a:xfrm>
          <a:prstGeom prst="rect">
            <a:avLst/>
          </a:prstGeom>
          <a:noFill/>
        </p:spPr>
        <p:txBody>
          <a:bodyPr wrap="square" rtlCol="0">
            <a:spAutoFit/>
          </a:bodyPr>
          <a:lstStyle/>
          <a:p>
            <a:r>
              <a:rPr lang="en-IN" sz="4400" dirty="0"/>
              <a:t>User orders</a:t>
            </a:r>
          </a:p>
        </p:txBody>
      </p:sp>
      <p:pic>
        <p:nvPicPr>
          <p:cNvPr id="15" name="Picture 14">
            <a:extLst>
              <a:ext uri="{FF2B5EF4-FFF2-40B4-BE49-F238E27FC236}">
                <a16:creationId xmlns:a16="http://schemas.microsoft.com/office/drawing/2014/main" id="{0DD7CA9C-D29A-F8A4-18BC-227146449797}"/>
              </a:ext>
            </a:extLst>
          </p:cNvPr>
          <p:cNvPicPr>
            <a:picLocks noChangeAspect="1"/>
          </p:cNvPicPr>
          <p:nvPr/>
        </p:nvPicPr>
        <p:blipFill>
          <a:blip r:embed="rId3"/>
          <a:stretch>
            <a:fillRect/>
          </a:stretch>
        </p:blipFill>
        <p:spPr>
          <a:xfrm>
            <a:off x="10343686" y="1373737"/>
            <a:ext cx="2799236" cy="6126898"/>
          </a:xfrm>
          <a:prstGeom prst="rect">
            <a:avLst/>
          </a:prstGeom>
        </p:spPr>
      </p:pic>
      <p:sp>
        <p:nvSpPr>
          <p:cNvPr id="16" name="TextBox 15">
            <a:extLst>
              <a:ext uri="{FF2B5EF4-FFF2-40B4-BE49-F238E27FC236}">
                <a16:creationId xmlns:a16="http://schemas.microsoft.com/office/drawing/2014/main" id="{34D48CE7-FDB9-7E5F-8089-22564A6D0B4E}"/>
              </a:ext>
            </a:extLst>
          </p:cNvPr>
          <p:cNvSpPr txBox="1"/>
          <p:nvPr/>
        </p:nvSpPr>
        <p:spPr>
          <a:xfrm>
            <a:off x="8519532" y="512956"/>
            <a:ext cx="4928839" cy="1015663"/>
          </a:xfrm>
          <a:prstGeom prst="rect">
            <a:avLst/>
          </a:prstGeom>
          <a:noFill/>
        </p:spPr>
        <p:txBody>
          <a:bodyPr wrap="square" rtlCol="0">
            <a:spAutoFit/>
          </a:bodyPr>
          <a:lstStyle/>
          <a:p>
            <a:r>
              <a:rPr lang="en-IN" sz="6000" dirty="0"/>
              <a:t>Cart items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BF4D11-5A6B-0936-72B5-9DFA0ED76E8D}"/>
              </a:ext>
            </a:extLst>
          </p:cNvPr>
          <p:cNvPicPr>
            <a:picLocks noChangeAspect="1"/>
          </p:cNvPicPr>
          <p:nvPr/>
        </p:nvPicPr>
        <p:blipFill>
          <a:blip r:embed="rId2"/>
          <a:stretch>
            <a:fillRect/>
          </a:stretch>
        </p:blipFill>
        <p:spPr>
          <a:xfrm>
            <a:off x="557909" y="1471612"/>
            <a:ext cx="10565120" cy="4070544"/>
          </a:xfrm>
          <a:prstGeom prst="rect">
            <a:avLst/>
          </a:prstGeom>
        </p:spPr>
      </p:pic>
      <p:sp>
        <p:nvSpPr>
          <p:cNvPr id="4" name="TextBox 3">
            <a:extLst>
              <a:ext uri="{FF2B5EF4-FFF2-40B4-BE49-F238E27FC236}">
                <a16:creationId xmlns:a16="http://schemas.microsoft.com/office/drawing/2014/main" id="{E99F2DCE-0DCD-1E85-15D6-3A888415D99A}"/>
              </a:ext>
            </a:extLst>
          </p:cNvPr>
          <p:cNvSpPr txBox="1"/>
          <p:nvPr/>
        </p:nvSpPr>
        <p:spPr>
          <a:xfrm>
            <a:off x="479502" y="457200"/>
            <a:ext cx="4895386" cy="769441"/>
          </a:xfrm>
          <a:prstGeom prst="rect">
            <a:avLst/>
          </a:prstGeom>
          <a:noFill/>
        </p:spPr>
        <p:txBody>
          <a:bodyPr wrap="square" rtlCol="0">
            <a:spAutoFit/>
          </a:bodyPr>
          <a:lstStyle/>
          <a:p>
            <a:r>
              <a:rPr lang="en-IN" sz="4400" dirty="0"/>
              <a:t>Admin page</a:t>
            </a:r>
          </a:p>
        </p:txBody>
      </p:sp>
    </p:spTree>
    <p:extLst>
      <p:ext uri="{BB962C8B-B14F-4D97-AF65-F5344CB8AC3E}">
        <p14:creationId xmlns:p14="http://schemas.microsoft.com/office/powerpoint/2010/main" val="738298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B2305-4122-986C-65A0-032557ADB0F7}"/>
              </a:ext>
            </a:extLst>
          </p:cNvPr>
          <p:cNvPicPr>
            <a:picLocks noChangeAspect="1"/>
          </p:cNvPicPr>
          <p:nvPr/>
        </p:nvPicPr>
        <p:blipFill>
          <a:blip r:embed="rId2"/>
          <a:stretch>
            <a:fillRect/>
          </a:stretch>
        </p:blipFill>
        <p:spPr>
          <a:xfrm>
            <a:off x="156465" y="1937510"/>
            <a:ext cx="9333223" cy="3557820"/>
          </a:xfrm>
          <a:prstGeom prst="rect">
            <a:avLst/>
          </a:prstGeom>
        </p:spPr>
      </p:pic>
      <p:pic>
        <p:nvPicPr>
          <p:cNvPr id="5" name="Picture 4">
            <a:extLst>
              <a:ext uri="{FF2B5EF4-FFF2-40B4-BE49-F238E27FC236}">
                <a16:creationId xmlns:a16="http://schemas.microsoft.com/office/drawing/2014/main" id="{F0CB8734-6136-226E-878D-ED709F86A36E}"/>
              </a:ext>
            </a:extLst>
          </p:cNvPr>
          <p:cNvPicPr>
            <a:picLocks noChangeAspect="1"/>
          </p:cNvPicPr>
          <p:nvPr/>
        </p:nvPicPr>
        <p:blipFill>
          <a:blip r:embed="rId3"/>
          <a:stretch>
            <a:fillRect/>
          </a:stretch>
        </p:blipFill>
        <p:spPr>
          <a:xfrm>
            <a:off x="10715838" y="1952812"/>
            <a:ext cx="3135254" cy="4323976"/>
          </a:xfrm>
          <a:prstGeom prst="rect">
            <a:avLst/>
          </a:prstGeom>
        </p:spPr>
      </p:pic>
      <p:sp>
        <p:nvSpPr>
          <p:cNvPr id="6" name="TextBox 5">
            <a:extLst>
              <a:ext uri="{FF2B5EF4-FFF2-40B4-BE49-F238E27FC236}">
                <a16:creationId xmlns:a16="http://schemas.microsoft.com/office/drawing/2014/main" id="{9398832D-F381-329E-D43D-84F600838635}"/>
              </a:ext>
            </a:extLst>
          </p:cNvPr>
          <p:cNvSpPr txBox="1"/>
          <p:nvPr/>
        </p:nvSpPr>
        <p:spPr>
          <a:xfrm>
            <a:off x="579863" y="713678"/>
            <a:ext cx="5374888" cy="1107996"/>
          </a:xfrm>
          <a:prstGeom prst="rect">
            <a:avLst/>
          </a:prstGeom>
          <a:noFill/>
        </p:spPr>
        <p:txBody>
          <a:bodyPr wrap="square" rtlCol="0">
            <a:spAutoFit/>
          </a:bodyPr>
          <a:lstStyle/>
          <a:p>
            <a:r>
              <a:rPr lang="en-IN" sz="6600" dirty="0"/>
              <a:t>User Profile</a:t>
            </a:r>
          </a:p>
        </p:txBody>
      </p:sp>
      <p:sp>
        <p:nvSpPr>
          <p:cNvPr id="8" name="TextBox 7">
            <a:extLst>
              <a:ext uri="{FF2B5EF4-FFF2-40B4-BE49-F238E27FC236}">
                <a16:creationId xmlns:a16="http://schemas.microsoft.com/office/drawing/2014/main" id="{33FAC9B8-92CE-6113-D5B7-9E73476D4DAE}"/>
              </a:ext>
            </a:extLst>
          </p:cNvPr>
          <p:cNvSpPr txBox="1"/>
          <p:nvPr/>
        </p:nvSpPr>
        <p:spPr>
          <a:xfrm>
            <a:off x="11195825" y="942368"/>
            <a:ext cx="3279736" cy="923330"/>
          </a:xfrm>
          <a:prstGeom prst="rect">
            <a:avLst/>
          </a:prstGeom>
          <a:noFill/>
        </p:spPr>
        <p:txBody>
          <a:bodyPr wrap="square" rtlCol="0">
            <a:spAutoFit/>
          </a:bodyPr>
          <a:lstStyle/>
          <a:p>
            <a:r>
              <a:rPr lang="en-IN" sz="5400" dirty="0"/>
              <a:t>Sign in </a:t>
            </a:r>
          </a:p>
        </p:txBody>
      </p:sp>
    </p:spTree>
    <p:extLst>
      <p:ext uri="{BB962C8B-B14F-4D97-AF65-F5344CB8AC3E}">
        <p14:creationId xmlns:p14="http://schemas.microsoft.com/office/powerpoint/2010/main" val="39357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7C4650-77FA-F90E-D0EA-AA242EEA7D00}"/>
              </a:ext>
            </a:extLst>
          </p:cNvPr>
          <p:cNvPicPr>
            <a:picLocks noChangeAspect="1"/>
          </p:cNvPicPr>
          <p:nvPr/>
        </p:nvPicPr>
        <p:blipFill>
          <a:blip r:embed="rId2"/>
          <a:stretch>
            <a:fillRect/>
          </a:stretch>
        </p:blipFill>
        <p:spPr>
          <a:xfrm>
            <a:off x="3379168" y="1473820"/>
            <a:ext cx="7482120" cy="6391652"/>
          </a:xfrm>
          <a:prstGeom prst="rect">
            <a:avLst/>
          </a:prstGeom>
        </p:spPr>
      </p:pic>
      <p:sp>
        <p:nvSpPr>
          <p:cNvPr id="4" name="TextBox 3">
            <a:extLst>
              <a:ext uri="{FF2B5EF4-FFF2-40B4-BE49-F238E27FC236}">
                <a16:creationId xmlns:a16="http://schemas.microsoft.com/office/drawing/2014/main" id="{7F18843E-87F0-5665-4DB9-87D70F7109C5}"/>
              </a:ext>
            </a:extLst>
          </p:cNvPr>
          <p:cNvSpPr txBox="1"/>
          <p:nvPr/>
        </p:nvSpPr>
        <p:spPr>
          <a:xfrm>
            <a:off x="301083" y="234176"/>
            <a:ext cx="3947532" cy="1107996"/>
          </a:xfrm>
          <a:prstGeom prst="rect">
            <a:avLst/>
          </a:prstGeom>
          <a:noFill/>
        </p:spPr>
        <p:txBody>
          <a:bodyPr wrap="square" rtlCol="0">
            <a:spAutoFit/>
          </a:bodyPr>
          <a:lstStyle/>
          <a:p>
            <a:r>
              <a:rPr lang="en-IN" sz="6600" dirty="0"/>
              <a:t>Our Vision</a:t>
            </a:r>
          </a:p>
        </p:txBody>
      </p:sp>
    </p:spTree>
    <p:extLst>
      <p:ext uri="{BB962C8B-B14F-4D97-AF65-F5344CB8AC3E}">
        <p14:creationId xmlns:p14="http://schemas.microsoft.com/office/powerpoint/2010/main" val="209049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1282422"/>
            <a:ext cx="882015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Conclusion and Key Takeaways</a:t>
            </a:r>
            <a:endParaRPr lang="en-US" sz="4374" dirty="0"/>
          </a:p>
        </p:txBody>
      </p:sp>
      <p:sp>
        <p:nvSpPr>
          <p:cNvPr id="5" name="Shape 3"/>
          <p:cNvSpPr/>
          <p:nvPr/>
        </p:nvSpPr>
        <p:spPr>
          <a:xfrm>
            <a:off x="2037993" y="2650331"/>
            <a:ext cx="388739" cy="388739"/>
          </a:xfrm>
          <a:prstGeom prst="roundRect">
            <a:avLst>
              <a:gd name="adj" fmla="val 34295"/>
            </a:avLst>
          </a:prstGeom>
          <a:solidFill>
            <a:srgbClr val="DED6FF"/>
          </a:solidFill>
          <a:ln/>
        </p:spPr>
      </p:sp>
      <p:sp>
        <p:nvSpPr>
          <p:cNvPr id="6" name="Text 4"/>
          <p:cNvSpPr/>
          <p:nvPr/>
        </p:nvSpPr>
        <p:spPr>
          <a:xfrm>
            <a:off x="2648903" y="2671048"/>
            <a:ext cx="311146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Seamless Onboarding</a:t>
            </a:r>
            <a:endParaRPr lang="en-US" sz="2187" dirty="0"/>
          </a:p>
        </p:txBody>
      </p:sp>
      <p:sp>
        <p:nvSpPr>
          <p:cNvPr id="7" name="Text 5"/>
          <p:cNvSpPr/>
          <p:nvPr/>
        </p:nvSpPr>
        <p:spPr>
          <a:xfrm>
            <a:off x="2648903" y="3151465"/>
            <a:ext cx="4555212"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Our intuitive sign-up process ensures a smooth start to your canteen experience, with easy account creation and secure login.</a:t>
            </a:r>
            <a:endParaRPr lang="en-US" sz="1750" dirty="0"/>
          </a:p>
        </p:txBody>
      </p:sp>
      <p:sp>
        <p:nvSpPr>
          <p:cNvPr id="8" name="Shape 6"/>
          <p:cNvSpPr/>
          <p:nvPr/>
        </p:nvSpPr>
        <p:spPr>
          <a:xfrm>
            <a:off x="7426285" y="2650331"/>
            <a:ext cx="388739" cy="388739"/>
          </a:xfrm>
          <a:prstGeom prst="roundRect">
            <a:avLst>
              <a:gd name="adj" fmla="val 34295"/>
            </a:avLst>
          </a:prstGeom>
          <a:solidFill>
            <a:srgbClr val="DED6FF"/>
          </a:solidFill>
          <a:ln/>
        </p:spPr>
      </p:sp>
      <p:sp>
        <p:nvSpPr>
          <p:cNvPr id="9" name="Text 7"/>
          <p:cNvSpPr/>
          <p:nvPr/>
        </p:nvSpPr>
        <p:spPr>
          <a:xfrm>
            <a:off x="8037195" y="2671048"/>
            <a:ext cx="3137535"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Robust Menu Options</a:t>
            </a:r>
            <a:endParaRPr lang="en-US" sz="2187" dirty="0"/>
          </a:p>
        </p:txBody>
      </p:sp>
      <p:sp>
        <p:nvSpPr>
          <p:cNvPr id="10" name="Text 8"/>
          <p:cNvSpPr/>
          <p:nvPr/>
        </p:nvSpPr>
        <p:spPr>
          <a:xfrm>
            <a:off x="8037195" y="3151465"/>
            <a:ext cx="4555212"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Explore our diverse menu featuring delectable meals, snacks, and beverages to satisfy any craving.</a:t>
            </a:r>
            <a:endParaRPr lang="en-US" sz="1750" dirty="0"/>
          </a:p>
        </p:txBody>
      </p:sp>
      <p:sp>
        <p:nvSpPr>
          <p:cNvPr id="11" name="Shape 9"/>
          <p:cNvSpPr/>
          <p:nvPr/>
        </p:nvSpPr>
        <p:spPr>
          <a:xfrm>
            <a:off x="2037993" y="5024438"/>
            <a:ext cx="388739" cy="388739"/>
          </a:xfrm>
          <a:prstGeom prst="roundRect">
            <a:avLst>
              <a:gd name="adj" fmla="val 34295"/>
            </a:avLst>
          </a:prstGeom>
          <a:solidFill>
            <a:srgbClr val="DED6FF"/>
          </a:solidFill>
          <a:ln/>
        </p:spPr>
      </p:sp>
      <p:sp>
        <p:nvSpPr>
          <p:cNvPr id="12" name="Text 10"/>
          <p:cNvSpPr/>
          <p:nvPr/>
        </p:nvSpPr>
        <p:spPr>
          <a:xfrm>
            <a:off x="2648903" y="5045154"/>
            <a:ext cx="4306133"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Convenient Cart Management</a:t>
            </a:r>
            <a:endParaRPr lang="en-US" sz="2187" dirty="0"/>
          </a:p>
        </p:txBody>
      </p:sp>
      <p:sp>
        <p:nvSpPr>
          <p:cNvPr id="13" name="Text 11"/>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Easily add, adjust, and review items in your virtual cart, with clear pricing details to stay within budget.</a:t>
            </a:r>
            <a:endParaRPr lang="en-US" sz="1750" dirty="0"/>
          </a:p>
        </p:txBody>
      </p:sp>
      <p:sp>
        <p:nvSpPr>
          <p:cNvPr id="14" name="Shape 12"/>
          <p:cNvSpPr/>
          <p:nvPr/>
        </p:nvSpPr>
        <p:spPr>
          <a:xfrm>
            <a:off x="7426285" y="5024438"/>
            <a:ext cx="388739" cy="388739"/>
          </a:xfrm>
          <a:prstGeom prst="roundRect">
            <a:avLst>
              <a:gd name="adj" fmla="val 34295"/>
            </a:avLst>
          </a:prstGeom>
          <a:solidFill>
            <a:srgbClr val="DED6FF"/>
          </a:solidFill>
          <a:ln/>
        </p:spPr>
      </p:sp>
      <p:sp>
        <p:nvSpPr>
          <p:cNvPr id="15" name="Text 13"/>
          <p:cNvSpPr/>
          <p:nvPr/>
        </p:nvSpPr>
        <p:spPr>
          <a:xfrm>
            <a:off x="8037195" y="5045154"/>
            <a:ext cx="3863578"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Cutting-Edge Technologies</a:t>
            </a:r>
            <a:endParaRPr lang="en-US" sz="2187" dirty="0"/>
          </a:p>
        </p:txBody>
      </p:sp>
      <p:sp>
        <p:nvSpPr>
          <p:cNvPr id="16" name="Text 14"/>
          <p:cNvSpPr/>
          <p:nvPr/>
        </p:nvSpPr>
        <p:spPr>
          <a:xfrm>
            <a:off x="8037195" y="5525572"/>
            <a:ext cx="4555212"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Our canteen website leverages the power of HTML, CSS, JavaScript, Django, and SQL to deliver a seamless, feature-rich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endParaRPr lang="en-IN" dirty="0"/>
          </a:p>
        </p:txBody>
      </p:sp>
      <p:sp>
        <p:nvSpPr>
          <p:cNvPr id="5" name="Text 2"/>
          <p:cNvSpPr/>
          <p:nvPr/>
        </p:nvSpPr>
        <p:spPr>
          <a:xfrm>
            <a:off x="833199" y="1302901"/>
            <a:ext cx="13518421" cy="2874645"/>
          </a:xfrm>
          <a:prstGeom prst="rect">
            <a:avLst/>
          </a:prstGeom>
          <a:noFill/>
          <a:ln/>
        </p:spPr>
        <p:txBody>
          <a:bodyPr wrap="square" rtlCol="0" anchor="t"/>
          <a:lstStyle/>
          <a:p>
            <a:pPr marL="0" indent="0">
              <a:lnSpc>
                <a:spcPts val="7545"/>
              </a:lnSpc>
              <a:buNone/>
            </a:pPr>
            <a:r>
              <a:rPr lang="en-US" sz="6036" dirty="0">
                <a:solidFill>
                  <a:srgbClr val="5955EB"/>
                </a:solidFill>
                <a:latin typeface="Libre Baskerville" pitchFamily="34" charset="0"/>
                <a:ea typeface="Libre Baskerville" pitchFamily="34" charset="-122"/>
                <a:cs typeface="Libre Baskerville" pitchFamily="34" charset="-120"/>
              </a:rPr>
              <a:t>Introduction to the </a:t>
            </a:r>
          </a:p>
          <a:p>
            <a:pPr marL="0" indent="0">
              <a:lnSpc>
                <a:spcPts val="7545"/>
              </a:lnSpc>
              <a:buNone/>
            </a:pPr>
            <a:r>
              <a:rPr lang="en-US" sz="6036" dirty="0">
                <a:solidFill>
                  <a:srgbClr val="5955EB"/>
                </a:solidFill>
                <a:latin typeface="Libre Baskerville" pitchFamily="34" charset="0"/>
                <a:ea typeface="Libre Baskerville" pitchFamily="34" charset="-122"/>
                <a:cs typeface="Libre Baskerville" pitchFamily="34" charset="-120"/>
              </a:rPr>
              <a:t>Canteen  </a:t>
            </a:r>
            <a:r>
              <a:rPr lang="en-US" sz="6036" dirty="0">
                <a:solidFill>
                  <a:srgbClr val="5955EB"/>
                </a:solidFill>
                <a:latin typeface="Libre Baskerville" pitchFamily="34" charset="0"/>
              </a:rPr>
              <a:t>Hub</a:t>
            </a:r>
            <a:endParaRPr lang="en-US" sz="6036" dirty="0"/>
          </a:p>
        </p:txBody>
      </p:sp>
      <p:sp>
        <p:nvSpPr>
          <p:cNvPr id="6" name="Text 3"/>
          <p:cNvSpPr/>
          <p:nvPr/>
        </p:nvSpPr>
        <p:spPr>
          <a:xfrm>
            <a:off x="833199" y="3731451"/>
            <a:ext cx="12013006" cy="2256754"/>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Our team is excited to present the Canteen Website, a comprehensive solution that revolutionizes the campus dining experience. Leveraging the power of HTML, CSS, JavaScript, and Django, we've created a user-friendly platform that streamlines ordering, payment, and food management for both students and staff.</a:t>
            </a:r>
            <a:endParaRPr lang="en-US" sz="1750" dirty="0"/>
          </a:p>
        </p:txBody>
      </p:sp>
      <p:sp>
        <p:nvSpPr>
          <p:cNvPr id="8" name="Text 5"/>
          <p:cNvSpPr/>
          <p:nvPr/>
        </p:nvSpPr>
        <p:spPr>
          <a:xfrm>
            <a:off x="1844475" y="7358598"/>
            <a:ext cx="183833"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Open Sans" pitchFamily="34" charset="0"/>
                <a:ea typeface="Open Sans" pitchFamily="34" charset="-122"/>
                <a:cs typeface="Open Sans" pitchFamily="34" charset="-120"/>
              </a:rPr>
              <a:t>V</a:t>
            </a:r>
            <a:endParaRPr lang="en-US" sz="1152" dirty="0"/>
          </a:p>
        </p:txBody>
      </p:sp>
      <p:sp>
        <p:nvSpPr>
          <p:cNvPr id="9" name="Text 6"/>
          <p:cNvSpPr/>
          <p:nvPr/>
        </p:nvSpPr>
        <p:spPr>
          <a:xfrm>
            <a:off x="1299686" y="6537722"/>
            <a:ext cx="3482578"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90ADF9-FFAF-368E-E3CD-72645D4913C6}"/>
              </a:ext>
            </a:extLst>
          </p:cNvPr>
          <p:cNvSpPr txBox="1"/>
          <p:nvPr/>
        </p:nvSpPr>
        <p:spPr>
          <a:xfrm>
            <a:off x="2074127" y="807520"/>
            <a:ext cx="9411629" cy="742960"/>
          </a:xfrm>
          <a:prstGeom prst="rect">
            <a:avLst/>
          </a:prstGeom>
          <a:noFill/>
        </p:spPr>
        <p:txBody>
          <a:bodyPr wrap="square">
            <a:spAutoFit/>
          </a:bodyPr>
          <a:lstStyle/>
          <a:p>
            <a:pPr marL="0" indent="0">
              <a:lnSpc>
                <a:spcPts val="5468"/>
              </a:lnSpc>
              <a:buNone/>
            </a:pPr>
            <a:r>
              <a:rPr lang="en-US" sz="3600" dirty="0">
                <a:solidFill>
                  <a:srgbClr val="5955EB"/>
                </a:solidFill>
                <a:latin typeface="Libre Baskerville" pitchFamily="34" charset="0"/>
              </a:rPr>
              <a:t>Upcoming enhancements</a:t>
            </a:r>
            <a:endParaRPr lang="en-US" sz="3600" dirty="0"/>
          </a:p>
        </p:txBody>
      </p:sp>
      <p:sp>
        <p:nvSpPr>
          <p:cNvPr id="5" name="TextBox 4">
            <a:extLst>
              <a:ext uri="{FF2B5EF4-FFF2-40B4-BE49-F238E27FC236}">
                <a16:creationId xmlns:a16="http://schemas.microsoft.com/office/drawing/2014/main" id="{2C6641B4-36F3-D3EB-25B9-5EFBCF7D4675}"/>
              </a:ext>
            </a:extLst>
          </p:cNvPr>
          <p:cNvSpPr txBox="1"/>
          <p:nvPr/>
        </p:nvSpPr>
        <p:spPr>
          <a:xfrm>
            <a:off x="1795347" y="1848594"/>
            <a:ext cx="10671716" cy="4986814"/>
          </a:xfrm>
          <a:prstGeom prst="rect">
            <a:avLst/>
          </a:prstGeom>
          <a:noFill/>
        </p:spPr>
        <p:txBody>
          <a:bodyPr wrap="square">
            <a:spAutoFit/>
          </a:bodyPr>
          <a:lstStyle/>
          <a:p>
            <a:pPr marL="342900" lvl="0" indent="-342900" algn="just">
              <a:lnSpc>
                <a:spcPct val="115000"/>
              </a:lnSpc>
              <a:spcAft>
                <a:spcPts val="1000"/>
              </a:spcAft>
              <a:buFont typeface="+mj-lt"/>
              <a:buAutoNum type="arabicPeriod"/>
              <a:tabLst>
                <a:tab pos="457200" algn="l"/>
              </a:tabLst>
            </a:pPr>
            <a:r>
              <a:rPr lang="en-IN" sz="2400" b="1" dirty="0">
                <a:effectLst/>
                <a:latin typeface="Times New Roman" panose="02020603050405020304" pitchFamily="18" charset="0"/>
                <a:ea typeface="Times New Roman" panose="02020603050405020304" pitchFamily="18" charset="0"/>
              </a:rPr>
              <a:t>Integration with Payment Gateways</a:t>
            </a:r>
            <a:r>
              <a:rPr lang="en-IN" sz="2400" dirty="0">
                <a:effectLst/>
                <a:latin typeface="Times New Roman" panose="02020603050405020304" pitchFamily="18" charset="0"/>
                <a:ea typeface="Times New Roman" panose="02020603050405020304" pitchFamily="18" charset="0"/>
              </a:rPr>
              <a:t>: Incorporating payment gateways to facilitate online transactions for food orders can further streamline the ordering process. This may involve integrating popular payment options such as credit/debit cards, mobile wallets, or even campus-specific payment systems.</a:t>
            </a:r>
          </a:p>
          <a:p>
            <a:pPr marL="342900" lvl="0" indent="-342900" algn="just">
              <a:lnSpc>
                <a:spcPct val="115000"/>
              </a:lnSpc>
              <a:spcAft>
                <a:spcPts val="1000"/>
              </a:spcAft>
              <a:buFont typeface="+mj-lt"/>
              <a:buAutoNum type="arabicPeriod"/>
              <a:tabLst>
                <a:tab pos="457200" algn="l"/>
              </a:tabLst>
            </a:pPr>
            <a:r>
              <a:rPr lang="en-IN" sz="2400" b="1" dirty="0">
                <a:effectLst/>
                <a:latin typeface="Times New Roman" panose="02020603050405020304" pitchFamily="18" charset="0"/>
                <a:ea typeface="Times New Roman" panose="02020603050405020304" pitchFamily="18" charset="0"/>
              </a:rPr>
              <a:t>Advanced User Profiles</a:t>
            </a:r>
            <a:r>
              <a:rPr lang="en-IN" sz="2400" dirty="0">
                <a:effectLst/>
                <a:latin typeface="Times New Roman" panose="02020603050405020304" pitchFamily="18" charset="0"/>
                <a:ea typeface="Times New Roman" panose="02020603050405020304" pitchFamily="18" charset="0"/>
              </a:rPr>
              <a:t>: Enhance user profiles to include additional features such as  </a:t>
            </a:r>
            <a:r>
              <a:rPr lang="en-IN" sz="2400" dirty="0" err="1">
                <a:effectLst/>
                <a:latin typeface="Times New Roman" panose="02020603050405020304" pitchFamily="18" charset="0"/>
                <a:ea typeface="Times New Roman" panose="02020603050405020304" pitchFamily="18" charset="0"/>
              </a:rPr>
              <a:t>favorite</a:t>
            </a:r>
            <a:r>
              <a:rPr lang="en-IN" sz="2400" dirty="0">
                <a:effectLst/>
                <a:latin typeface="Times New Roman" panose="02020603050405020304" pitchFamily="18" charset="0"/>
                <a:ea typeface="Times New Roman" panose="02020603050405020304" pitchFamily="18" charset="0"/>
              </a:rPr>
              <a:t> items, dietary preferences, and reviews/ratings. This can personalize the user experience and provide valuable insights for both users and administrators.</a:t>
            </a:r>
          </a:p>
          <a:p>
            <a:pPr marL="342900" lvl="0" indent="-342900" algn="just">
              <a:lnSpc>
                <a:spcPct val="115000"/>
              </a:lnSpc>
              <a:spcAft>
                <a:spcPts val="1000"/>
              </a:spcAft>
              <a:buFont typeface="+mj-lt"/>
              <a:buAutoNum type="arabicPeriod"/>
              <a:tabLst>
                <a:tab pos="457200" algn="l"/>
              </a:tabLst>
            </a:pPr>
            <a:r>
              <a:rPr lang="en-IN" sz="2400" b="1" dirty="0">
                <a:effectLst/>
                <a:latin typeface="Times New Roman" panose="02020603050405020304" pitchFamily="18" charset="0"/>
                <a:ea typeface="Times New Roman" panose="02020603050405020304" pitchFamily="18" charset="0"/>
              </a:rPr>
              <a:t>Feedback and Support System</a:t>
            </a:r>
            <a:r>
              <a:rPr lang="en-IN" sz="2400" dirty="0">
                <a:effectLst/>
                <a:latin typeface="Times New Roman" panose="02020603050405020304" pitchFamily="18" charset="0"/>
                <a:ea typeface="Times New Roman" panose="02020603050405020304" pitchFamily="18" charset="0"/>
              </a:rPr>
              <a:t>: Introduce a feedback mechanism where users can provide suggestions, report issues, or request assistance. This can help in continuously improving the website and addressing user concerns promptly.</a:t>
            </a:r>
          </a:p>
        </p:txBody>
      </p:sp>
    </p:spTree>
    <p:extLst>
      <p:ext uri="{BB962C8B-B14F-4D97-AF65-F5344CB8AC3E}">
        <p14:creationId xmlns:p14="http://schemas.microsoft.com/office/powerpoint/2010/main" val="159550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736" y="3153769"/>
            <a:ext cx="3145866" cy="3145866"/>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20531" t="-88306" r="-23861" b="-164253"/>
              </a:stretch>
            </a:blipFill>
          </p:spPr>
        </p:sp>
      </p:grpSp>
      <p:grpSp>
        <p:nvGrpSpPr>
          <p:cNvPr id="4" name="Group 4"/>
          <p:cNvGrpSpPr/>
          <p:nvPr/>
        </p:nvGrpSpPr>
        <p:grpSpPr>
          <a:xfrm>
            <a:off x="5563457" y="3019993"/>
            <a:ext cx="3145866" cy="3145866"/>
            <a:chOff x="0" y="0"/>
            <a:chExt cx="12700000" cy="12700000"/>
          </a:xfrm>
        </p:grpSpPr>
        <p:sp>
          <p:nvSpPr>
            <p:cNvPr id="5" name="Freeform 5"/>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l="-23756"/>
              </a:stretch>
            </a:blipFill>
          </p:spPr>
        </p:sp>
      </p:grpSp>
      <p:sp>
        <p:nvSpPr>
          <p:cNvPr id="6" name="Freeform 6"/>
          <p:cNvSpPr/>
          <p:nvPr/>
        </p:nvSpPr>
        <p:spPr>
          <a:xfrm>
            <a:off x="12008853" y="5572511"/>
            <a:ext cx="3359021" cy="329184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5626" y="3153769"/>
            <a:ext cx="3145866" cy="3145866"/>
            <a:chOff x="0" y="0"/>
            <a:chExt cx="12700000" cy="12700000"/>
          </a:xfrm>
        </p:grpSpPr>
        <p:sp>
          <p:nvSpPr>
            <p:cNvPr id="8" name="Freeform 8"/>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6"/>
              <a:stretch>
                <a:fillRect t="-23119" r="-1164" b="-113031"/>
              </a:stretch>
            </a:blipFill>
          </p:spPr>
        </p:sp>
      </p:grpSp>
      <p:sp>
        <p:nvSpPr>
          <p:cNvPr id="9" name="Freeform 9"/>
          <p:cNvSpPr/>
          <p:nvPr/>
        </p:nvSpPr>
        <p:spPr>
          <a:xfrm>
            <a:off x="-881397" y="-1374074"/>
            <a:ext cx="3850801" cy="4394067"/>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561834" y="-995174"/>
            <a:ext cx="4068566" cy="329184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44004" y="1127761"/>
            <a:ext cx="6271196" cy="980653"/>
          </a:xfrm>
          <a:prstGeom prst="rect">
            <a:avLst/>
          </a:prstGeom>
        </p:spPr>
        <p:txBody>
          <a:bodyPr lIns="0" tIns="0" rIns="0" bIns="0" rtlCol="0" anchor="t">
            <a:spAutoFit/>
          </a:bodyPr>
          <a:lstStyle/>
          <a:p>
            <a:pPr>
              <a:lnSpc>
                <a:spcPts val="7456"/>
              </a:lnSpc>
            </a:pPr>
            <a:r>
              <a:rPr lang="en-US" sz="8877">
                <a:solidFill>
                  <a:srgbClr val="22423D"/>
                </a:solidFill>
                <a:latin typeface="Moontime"/>
              </a:rPr>
              <a:t>OUR TEAM</a:t>
            </a:r>
          </a:p>
        </p:txBody>
      </p:sp>
      <p:sp>
        <p:nvSpPr>
          <p:cNvPr id="12" name="TextBox 12"/>
          <p:cNvSpPr txBox="1"/>
          <p:nvPr/>
        </p:nvSpPr>
        <p:spPr>
          <a:xfrm>
            <a:off x="10047930" y="6642535"/>
            <a:ext cx="3921846" cy="358624"/>
          </a:xfrm>
          <a:prstGeom prst="rect">
            <a:avLst/>
          </a:prstGeom>
        </p:spPr>
        <p:txBody>
          <a:bodyPr lIns="0" tIns="0" rIns="0" bIns="0" rtlCol="0" anchor="t">
            <a:spAutoFit/>
          </a:bodyPr>
          <a:lstStyle/>
          <a:p>
            <a:pPr algn="ctr">
              <a:lnSpc>
                <a:spcPts val="2999"/>
              </a:lnSpc>
            </a:pPr>
            <a:r>
              <a:rPr lang="en-US" sz="2399" spc="398">
                <a:solidFill>
                  <a:srgbClr val="22423D"/>
                </a:solidFill>
                <a:latin typeface="Glacial Indifference"/>
              </a:rPr>
              <a:t>422210</a:t>
            </a:r>
          </a:p>
        </p:txBody>
      </p:sp>
      <p:sp>
        <p:nvSpPr>
          <p:cNvPr id="13" name="TextBox 13"/>
          <p:cNvSpPr txBox="1"/>
          <p:nvPr/>
        </p:nvSpPr>
        <p:spPr>
          <a:xfrm>
            <a:off x="5563458" y="6642535"/>
            <a:ext cx="3921846" cy="358624"/>
          </a:xfrm>
          <a:prstGeom prst="rect">
            <a:avLst/>
          </a:prstGeom>
        </p:spPr>
        <p:txBody>
          <a:bodyPr lIns="0" tIns="0" rIns="0" bIns="0" rtlCol="0" anchor="t">
            <a:spAutoFit/>
          </a:bodyPr>
          <a:lstStyle/>
          <a:p>
            <a:pPr algn="ctr">
              <a:lnSpc>
                <a:spcPts val="2999"/>
              </a:lnSpc>
            </a:pPr>
            <a:r>
              <a:rPr lang="en-US" sz="2399" spc="398">
                <a:solidFill>
                  <a:srgbClr val="22423D"/>
                </a:solidFill>
                <a:latin typeface="Glacial Indifference"/>
              </a:rPr>
              <a:t>422262</a:t>
            </a:r>
          </a:p>
        </p:txBody>
      </p:sp>
      <p:sp>
        <p:nvSpPr>
          <p:cNvPr id="14" name="TextBox 14"/>
          <p:cNvSpPr txBox="1"/>
          <p:nvPr/>
        </p:nvSpPr>
        <p:spPr>
          <a:xfrm>
            <a:off x="822960" y="6642535"/>
            <a:ext cx="3921846" cy="358624"/>
          </a:xfrm>
          <a:prstGeom prst="rect">
            <a:avLst/>
          </a:prstGeom>
        </p:spPr>
        <p:txBody>
          <a:bodyPr lIns="0" tIns="0" rIns="0" bIns="0" rtlCol="0" anchor="t">
            <a:spAutoFit/>
          </a:bodyPr>
          <a:lstStyle/>
          <a:p>
            <a:pPr algn="ctr">
              <a:lnSpc>
                <a:spcPts val="2999"/>
              </a:lnSpc>
            </a:pPr>
            <a:r>
              <a:rPr lang="en-US" sz="2399" spc="398">
                <a:solidFill>
                  <a:srgbClr val="22423D"/>
                </a:solidFill>
                <a:latin typeface="Glacial Indifference"/>
              </a:rPr>
              <a:t>422247</a:t>
            </a:r>
          </a:p>
        </p:txBody>
      </p:sp>
      <p:sp>
        <p:nvSpPr>
          <p:cNvPr id="15" name="TextBox 15"/>
          <p:cNvSpPr txBox="1"/>
          <p:nvPr/>
        </p:nvSpPr>
        <p:spPr>
          <a:xfrm>
            <a:off x="10285627" y="6284395"/>
            <a:ext cx="3684150" cy="358624"/>
          </a:xfrm>
          <a:prstGeom prst="rect">
            <a:avLst/>
          </a:prstGeom>
        </p:spPr>
        <p:txBody>
          <a:bodyPr lIns="0" tIns="0" rIns="0" bIns="0" rtlCol="0" anchor="t">
            <a:spAutoFit/>
          </a:bodyPr>
          <a:lstStyle/>
          <a:p>
            <a:pPr algn="ctr">
              <a:lnSpc>
                <a:spcPts val="2999"/>
              </a:lnSpc>
              <a:spcBef>
                <a:spcPct val="0"/>
              </a:spcBef>
            </a:pPr>
            <a:r>
              <a:rPr lang="en-US" sz="2399" spc="398">
                <a:solidFill>
                  <a:srgbClr val="22423D"/>
                </a:solidFill>
                <a:latin typeface="Glacial Indifference Bold"/>
              </a:rPr>
              <a:t>M.KRISHNAVAMSI</a:t>
            </a:r>
          </a:p>
        </p:txBody>
      </p:sp>
      <p:sp>
        <p:nvSpPr>
          <p:cNvPr id="16" name="TextBox 16"/>
          <p:cNvSpPr txBox="1"/>
          <p:nvPr/>
        </p:nvSpPr>
        <p:spPr>
          <a:xfrm>
            <a:off x="5730415" y="6276775"/>
            <a:ext cx="3331322" cy="358624"/>
          </a:xfrm>
          <a:prstGeom prst="rect">
            <a:avLst/>
          </a:prstGeom>
        </p:spPr>
        <p:txBody>
          <a:bodyPr lIns="0" tIns="0" rIns="0" bIns="0" rtlCol="0" anchor="t">
            <a:spAutoFit/>
          </a:bodyPr>
          <a:lstStyle/>
          <a:p>
            <a:pPr algn="ctr">
              <a:lnSpc>
                <a:spcPts val="2999"/>
              </a:lnSpc>
              <a:spcBef>
                <a:spcPct val="0"/>
              </a:spcBef>
            </a:pPr>
            <a:r>
              <a:rPr lang="en-US" sz="2399" spc="398">
                <a:solidFill>
                  <a:srgbClr val="22423D"/>
                </a:solidFill>
                <a:latin typeface="Glacial Indifference Bold"/>
              </a:rPr>
              <a:t>T.KARTHIKEYAN</a:t>
            </a:r>
          </a:p>
        </p:txBody>
      </p:sp>
      <p:sp>
        <p:nvSpPr>
          <p:cNvPr id="17" name="TextBox 17"/>
          <p:cNvSpPr txBox="1"/>
          <p:nvPr/>
        </p:nvSpPr>
        <p:spPr>
          <a:xfrm>
            <a:off x="671581" y="6276775"/>
            <a:ext cx="4224607" cy="358624"/>
          </a:xfrm>
          <a:prstGeom prst="rect">
            <a:avLst/>
          </a:prstGeom>
        </p:spPr>
        <p:txBody>
          <a:bodyPr lIns="0" tIns="0" rIns="0" bIns="0" rtlCol="0" anchor="t">
            <a:spAutoFit/>
          </a:bodyPr>
          <a:lstStyle/>
          <a:p>
            <a:pPr algn="ctr">
              <a:lnSpc>
                <a:spcPts val="2999"/>
              </a:lnSpc>
              <a:spcBef>
                <a:spcPct val="0"/>
              </a:spcBef>
            </a:pPr>
            <a:r>
              <a:rPr lang="en-US" sz="2399" spc="398">
                <a:solidFill>
                  <a:srgbClr val="22423D"/>
                </a:solidFill>
                <a:latin typeface="Glacial Indifference Bold"/>
              </a:rPr>
              <a:t>SIMHADRI SADARM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1138714"/>
            <a:ext cx="10554414"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Technologies Used: HTML, CSS, JavaScript, and Django</a:t>
            </a:r>
            <a:endParaRPr lang="en-US" sz="4374" dirty="0"/>
          </a:p>
        </p:txBody>
      </p:sp>
      <p:sp>
        <p:nvSpPr>
          <p:cNvPr id="5" name="Text 3"/>
          <p:cNvSpPr/>
          <p:nvPr/>
        </p:nvSpPr>
        <p:spPr>
          <a:xfrm>
            <a:off x="2037993" y="3529251"/>
            <a:ext cx="10554414"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Our team leveraged a powerful stack of web development technologies to bring the Canteen Website to life. HTML provided the structure, CSS the styling, and JavaScript the interactivity. Underpinning it all was the robust Django framework, which enabled us to build a secure and scalable backend.</a:t>
            </a:r>
            <a:endParaRPr lang="en-US" sz="1750" dirty="0"/>
          </a:p>
        </p:txBody>
      </p:sp>
      <p:sp>
        <p:nvSpPr>
          <p:cNvPr id="6" name="Text 4"/>
          <p:cNvSpPr/>
          <p:nvPr/>
        </p:nvSpPr>
        <p:spPr>
          <a:xfrm>
            <a:off x="2393394" y="4845368"/>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49495A"/>
                </a:solidFill>
                <a:latin typeface="Open Sans" pitchFamily="34" charset="0"/>
                <a:ea typeface="Open Sans" pitchFamily="34" charset="-122"/>
                <a:cs typeface="Open Sans" pitchFamily="34" charset="-120"/>
              </a:rPr>
              <a:t>HTML: The foundation for the website's content and structure</a:t>
            </a:r>
            <a:endParaRPr lang="en-US" sz="1750" dirty="0"/>
          </a:p>
        </p:txBody>
      </p:sp>
      <p:sp>
        <p:nvSpPr>
          <p:cNvPr id="7" name="Text 5"/>
          <p:cNvSpPr/>
          <p:nvPr/>
        </p:nvSpPr>
        <p:spPr>
          <a:xfrm>
            <a:off x="2393394" y="528959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49495A"/>
                </a:solidFill>
                <a:latin typeface="Open Sans" pitchFamily="34" charset="0"/>
                <a:ea typeface="Open Sans" pitchFamily="34" charset="-122"/>
                <a:cs typeface="Open Sans" pitchFamily="34" charset="-120"/>
              </a:rPr>
              <a:t>CSS: Stunning visual design and responsive layout</a:t>
            </a:r>
            <a:endParaRPr lang="en-US" sz="1750" dirty="0"/>
          </a:p>
        </p:txBody>
      </p:sp>
      <p:sp>
        <p:nvSpPr>
          <p:cNvPr id="8" name="Text 6"/>
          <p:cNvSpPr/>
          <p:nvPr/>
        </p:nvSpPr>
        <p:spPr>
          <a:xfrm>
            <a:off x="2393394" y="573381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49495A"/>
                </a:solidFill>
                <a:latin typeface="Open Sans" pitchFamily="34" charset="0"/>
                <a:ea typeface="Open Sans" pitchFamily="34" charset="-122"/>
                <a:cs typeface="Open Sans" pitchFamily="34" charset="-120"/>
              </a:rPr>
              <a:t>JavaScript: Dynamic user interactions and seamless functionality</a:t>
            </a:r>
            <a:endParaRPr lang="en-US" sz="1750" dirty="0"/>
          </a:p>
        </p:txBody>
      </p:sp>
      <p:sp>
        <p:nvSpPr>
          <p:cNvPr id="9" name="Text 7"/>
          <p:cNvSpPr/>
          <p:nvPr/>
        </p:nvSpPr>
        <p:spPr>
          <a:xfrm>
            <a:off x="2393394" y="6178034"/>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49495A"/>
                </a:solidFill>
                <a:latin typeface="Open Sans" pitchFamily="34" charset="0"/>
                <a:ea typeface="Open Sans" pitchFamily="34" charset="-122"/>
                <a:cs typeface="Open Sans" pitchFamily="34" charset="-120"/>
              </a:rPr>
              <a:t>Django: Robust server-side framework for data handling and business logic</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94379" y="0"/>
            <a:ext cx="14630400" cy="9723715"/>
          </a:xfrm>
          <a:prstGeom prst="rect">
            <a:avLst/>
          </a:prstGeom>
          <a:solidFill>
            <a:srgbClr val="FBFAFF"/>
          </a:solidFill>
          <a:ln/>
        </p:spPr>
        <p:txBody>
          <a:bodyPr/>
          <a:lstStyle/>
          <a:p>
            <a:endParaRPr lang="en-IN" dirty="0"/>
          </a:p>
        </p:txBody>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dirty="0">
                <a:solidFill>
                  <a:srgbClr val="5955EB"/>
                </a:solidFill>
                <a:latin typeface="Libre Baskerville" pitchFamily="34" charset="0"/>
                <a:ea typeface="Libre Baskerville" pitchFamily="34" charset="-122"/>
                <a:cs typeface="Libre Baskerville" pitchFamily="34" charset="-120"/>
              </a:rPr>
              <a:t>Technologies Used</a:t>
            </a:r>
            <a:endParaRPr lang="en-US" sz="3062" dirty="0"/>
          </a:p>
        </p:txBody>
      </p:sp>
      <p:pic>
        <p:nvPicPr>
          <p:cNvPr id="5" name="Image 0" descr="preencoded.png"/>
          <p:cNvPicPr>
            <a:picLocks noChangeAspect="1"/>
          </p:cNvPicPr>
          <p:nvPr/>
        </p:nvPicPr>
        <p:blipFill>
          <a:blip r:embed="rId3"/>
          <a:stretch>
            <a:fillRect/>
          </a:stretch>
        </p:blipFill>
        <p:spPr>
          <a:xfrm>
            <a:off x="3621167" y="1224677"/>
            <a:ext cx="1671995" cy="1033343"/>
          </a:xfrm>
          <a:prstGeom prst="rect">
            <a:avLst/>
          </a:prstGeom>
        </p:spPr>
      </p:pic>
      <p:sp>
        <p:nvSpPr>
          <p:cNvPr id="6" name="Text 3"/>
          <p:cNvSpPr/>
          <p:nvPr/>
        </p:nvSpPr>
        <p:spPr>
          <a:xfrm>
            <a:off x="3621167" y="2452330"/>
            <a:ext cx="1671995" cy="243007"/>
          </a:xfrm>
          <a:prstGeom prst="rect">
            <a:avLst/>
          </a:prstGeom>
          <a:noFill/>
          <a:ln/>
        </p:spPr>
        <p:txBody>
          <a:bodyPr wrap="none" rtlCol="0" anchor="t"/>
          <a:lstStyle/>
          <a:p>
            <a:pPr marL="0" indent="0" algn="l">
              <a:lnSpc>
                <a:spcPts val="1914"/>
              </a:lnSpc>
              <a:buNone/>
            </a:pPr>
            <a:r>
              <a:rPr lang="en-US" sz="1531" dirty="0">
                <a:solidFill>
                  <a:srgbClr val="5955EB"/>
                </a:solidFill>
                <a:latin typeface="Libre Baskerville" pitchFamily="34" charset="0"/>
                <a:ea typeface="Libre Baskerville" pitchFamily="34" charset="-122"/>
                <a:cs typeface="Libre Baskerville" pitchFamily="34" charset="-120"/>
              </a:rPr>
              <a:t>HTML</a:t>
            </a:r>
            <a:endParaRPr lang="en-US" sz="1531" dirty="0"/>
          </a:p>
        </p:txBody>
      </p:sp>
      <p:sp>
        <p:nvSpPr>
          <p:cNvPr id="7" name="Text 4"/>
          <p:cNvSpPr/>
          <p:nvPr/>
        </p:nvSpPr>
        <p:spPr>
          <a:xfrm>
            <a:off x="3621167" y="2788563"/>
            <a:ext cx="1671995" cy="1741051"/>
          </a:xfrm>
          <a:prstGeom prst="rect">
            <a:avLst/>
          </a:prstGeom>
          <a:noFill/>
          <a:ln/>
        </p:spPr>
        <p:txBody>
          <a:bodyPr wrap="square" rtlCol="0" anchor="t"/>
          <a:lstStyle/>
          <a:p>
            <a:pPr marL="0" indent="0" algn="l">
              <a:lnSpc>
                <a:spcPts val="1960"/>
              </a:lnSpc>
              <a:buNone/>
            </a:pPr>
            <a:r>
              <a:rPr lang="en-US" sz="1225" dirty="0">
                <a:solidFill>
                  <a:srgbClr val="49495A"/>
                </a:solidFill>
                <a:latin typeface="Open Sans" pitchFamily="34" charset="0"/>
                <a:ea typeface="Open Sans" pitchFamily="34" charset="-122"/>
                <a:cs typeface="Open Sans" pitchFamily="34" charset="-120"/>
              </a:rPr>
              <a:t>The foundation of our canteen website, HTML structures the content and provides the building blocks for an engaging user experience.</a:t>
            </a:r>
            <a:endParaRPr lang="en-US" sz="1225" dirty="0"/>
          </a:p>
        </p:txBody>
      </p:sp>
      <p:pic>
        <p:nvPicPr>
          <p:cNvPr id="8" name="Image 1" descr="preencoded.png"/>
          <p:cNvPicPr>
            <a:picLocks noChangeAspect="1"/>
          </p:cNvPicPr>
          <p:nvPr/>
        </p:nvPicPr>
        <p:blipFill>
          <a:blip r:embed="rId4"/>
          <a:stretch>
            <a:fillRect/>
          </a:stretch>
        </p:blipFill>
        <p:spPr>
          <a:xfrm>
            <a:off x="5526405" y="1224677"/>
            <a:ext cx="1672114" cy="1033343"/>
          </a:xfrm>
          <a:prstGeom prst="rect">
            <a:avLst/>
          </a:prstGeom>
        </p:spPr>
      </p:pic>
      <p:sp>
        <p:nvSpPr>
          <p:cNvPr id="9" name="Text 5"/>
          <p:cNvSpPr/>
          <p:nvPr/>
        </p:nvSpPr>
        <p:spPr>
          <a:xfrm>
            <a:off x="5526405" y="2452330"/>
            <a:ext cx="1672114" cy="243007"/>
          </a:xfrm>
          <a:prstGeom prst="rect">
            <a:avLst/>
          </a:prstGeom>
          <a:noFill/>
          <a:ln/>
        </p:spPr>
        <p:txBody>
          <a:bodyPr wrap="none" rtlCol="0" anchor="t"/>
          <a:lstStyle/>
          <a:p>
            <a:pPr marL="0" indent="0" algn="l">
              <a:lnSpc>
                <a:spcPts val="1914"/>
              </a:lnSpc>
              <a:buNone/>
            </a:pPr>
            <a:r>
              <a:rPr lang="en-US" sz="1531" dirty="0">
                <a:solidFill>
                  <a:srgbClr val="5955EB"/>
                </a:solidFill>
                <a:latin typeface="Libre Baskerville" pitchFamily="34" charset="0"/>
                <a:ea typeface="Libre Baskerville" pitchFamily="34" charset="-122"/>
                <a:cs typeface="Libre Baskerville" pitchFamily="34" charset="-120"/>
              </a:rPr>
              <a:t>CSS</a:t>
            </a:r>
            <a:endParaRPr lang="en-US" sz="1531" dirty="0"/>
          </a:p>
        </p:txBody>
      </p:sp>
      <p:sp>
        <p:nvSpPr>
          <p:cNvPr id="10" name="Text 6"/>
          <p:cNvSpPr/>
          <p:nvPr/>
        </p:nvSpPr>
        <p:spPr>
          <a:xfrm>
            <a:off x="5526405" y="2788563"/>
            <a:ext cx="1672114" cy="1989773"/>
          </a:xfrm>
          <a:prstGeom prst="rect">
            <a:avLst/>
          </a:prstGeom>
          <a:noFill/>
          <a:ln/>
        </p:spPr>
        <p:txBody>
          <a:bodyPr wrap="square" rtlCol="0" anchor="t"/>
          <a:lstStyle/>
          <a:p>
            <a:pPr marL="0" indent="0" algn="l">
              <a:lnSpc>
                <a:spcPts val="1960"/>
              </a:lnSpc>
              <a:buNone/>
            </a:pPr>
            <a:r>
              <a:rPr lang="en-US" sz="1225" dirty="0">
                <a:solidFill>
                  <a:srgbClr val="49495A"/>
                </a:solidFill>
                <a:latin typeface="Open Sans" pitchFamily="34" charset="0"/>
                <a:ea typeface="Open Sans" pitchFamily="34" charset="-122"/>
                <a:cs typeface="Open Sans" pitchFamily="34" charset="-120"/>
              </a:rPr>
              <a:t>CSS enhances the visual appeal of our canteen website, allowing us to customize the layout, colors, and typography for a polished, professional look.</a:t>
            </a:r>
            <a:endParaRPr lang="en-US" sz="1225" dirty="0"/>
          </a:p>
        </p:txBody>
      </p:sp>
      <p:pic>
        <p:nvPicPr>
          <p:cNvPr id="11" name="Image 2" descr="preencoded.png"/>
          <p:cNvPicPr>
            <a:picLocks noChangeAspect="1"/>
          </p:cNvPicPr>
          <p:nvPr/>
        </p:nvPicPr>
        <p:blipFill>
          <a:blip r:embed="rId5"/>
          <a:stretch>
            <a:fillRect/>
          </a:stretch>
        </p:blipFill>
        <p:spPr>
          <a:xfrm>
            <a:off x="7431762" y="1224677"/>
            <a:ext cx="1672114" cy="1033343"/>
          </a:xfrm>
          <a:prstGeom prst="rect">
            <a:avLst/>
          </a:prstGeom>
        </p:spPr>
      </p:pic>
      <p:sp>
        <p:nvSpPr>
          <p:cNvPr id="12" name="Text 7"/>
          <p:cNvSpPr/>
          <p:nvPr/>
        </p:nvSpPr>
        <p:spPr>
          <a:xfrm>
            <a:off x="7431762" y="2452330"/>
            <a:ext cx="1672114" cy="243007"/>
          </a:xfrm>
          <a:prstGeom prst="rect">
            <a:avLst/>
          </a:prstGeom>
          <a:noFill/>
          <a:ln/>
        </p:spPr>
        <p:txBody>
          <a:bodyPr wrap="none" rtlCol="0" anchor="t"/>
          <a:lstStyle/>
          <a:p>
            <a:pPr marL="0" indent="0" algn="l">
              <a:lnSpc>
                <a:spcPts val="1914"/>
              </a:lnSpc>
              <a:buNone/>
            </a:pPr>
            <a:r>
              <a:rPr lang="en-US" sz="1531" dirty="0">
                <a:solidFill>
                  <a:srgbClr val="5955EB"/>
                </a:solidFill>
                <a:latin typeface="Libre Baskerville" pitchFamily="34" charset="0"/>
                <a:ea typeface="Libre Baskerville" pitchFamily="34" charset="-122"/>
                <a:cs typeface="Libre Baskerville" pitchFamily="34" charset="-120"/>
              </a:rPr>
              <a:t>JavaScript</a:t>
            </a:r>
            <a:endParaRPr lang="en-US" sz="1531" dirty="0"/>
          </a:p>
        </p:txBody>
      </p:sp>
      <p:sp>
        <p:nvSpPr>
          <p:cNvPr id="13" name="Text 8"/>
          <p:cNvSpPr/>
          <p:nvPr/>
        </p:nvSpPr>
        <p:spPr>
          <a:xfrm>
            <a:off x="7431762" y="2788563"/>
            <a:ext cx="1672114" cy="2238494"/>
          </a:xfrm>
          <a:prstGeom prst="rect">
            <a:avLst/>
          </a:prstGeom>
          <a:noFill/>
          <a:ln/>
        </p:spPr>
        <p:txBody>
          <a:bodyPr wrap="square" rtlCol="0" anchor="t"/>
          <a:lstStyle/>
          <a:p>
            <a:pPr marL="0" indent="0" algn="l">
              <a:lnSpc>
                <a:spcPts val="1960"/>
              </a:lnSpc>
              <a:buNone/>
            </a:pPr>
            <a:r>
              <a:rPr lang="en-US" sz="1225" dirty="0">
                <a:solidFill>
                  <a:srgbClr val="49495A"/>
                </a:solidFill>
                <a:latin typeface="Open Sans" pitchFamily="34" charset="0"/>
                <a:ea typeface="Open Sans" pitchFamily="34" charset="-122"/>
                <a:cs typeface="Open Sans" pitchFamily="34" charset="-120"/>
              </a:rPr>
              <a:t>JavaScript adds interactivity to our canteen website, enabling features like the dynamic shopping cart, real-time order updates, and responsive user interactions.</a:t>
            </a:r>
            <a:endParaRPr lang="en-US" sz="1225" dirty="0"/>
          </a:p>
        </p:txBody>
      </p:sp>
      <p:pic>
        <p:nvPicPr>
          <p:cNvPr id="14" name="Image 3" descr="preencoded.png"/>
          <p:cNvPicPr>
            <a:picLocks noChangeAspect="1"/>
          </p:cNvPicPr>
          <p:nvPr/>
        </p:nvPicPr>
        <p:blipFill>
          <a:blip r:embed="rId6"/>
          <a:stretch>
            <a:fillRect/>
          </a:stretch>
        </p:blipFill>
        <p:spPr>
          <a:xfrm>
            <a:off x="9337119" y="1224677"/>
            <a:ext cx="1672114" cy="1033343"/>
          </a:xfrm>
          <a:prstGeom prst="rect">
            <a:avLst/>
          </a:prstGeom>
        </p:spPr>
      </p:pic>
      <p:sp>
        <p:nvSpPr>
          <p:cNvPr id="15" name="Text 9"/>
          <p:cNvSpPr/>
          <p:nvPr/>
        </p:nvSpPr>
        <p:spPr>
          <a:xfrm>
            <a:off x="9337119" y="2452330"/>
            <a:ext cx="1672114" cy="243007"/>
          </a:xfrm>
          <a:prstGeom prst="rect">
            <a:avLst/>
          </a:prstGeom>
          <a:noFill/>
          <a:ln/>
        </p:spPr>
        <p:txBody>
          <a:bodyPr wrap="none" rtlCol="0" anchor="t"/>
          <a:lstStyle/>
          <a:p>
            <a:pPr marL="0" indent="0" algn="l">
              <a:lnSpc>
                <a:spcPts val="1914"/>
              </a:lnSpc>
              <a:buNone/>
            </a:pPr>
            <a:r>
              <a:rPr lang="en-US" sz="1531" dirty="0">
                <a:solidFill>
                  <a:srgbClr val="5955EB"/>
                </a:solidFill>
                <a:latin typeface="Libre Baskerville" pitchFamily="34" charset="0"/>
                <a:ea typeface="Libre Baskerville" pitchFamily="34" charset="-122"/>
                <a:cs typeface="Libre Baskerville" pitchFamily="34" charset="-120"/>
              </a:rPr>
              <a:t>Django</a:t>
            </a:r>
            <a:endParaRPr lang="en-US" sz="1531" dirty="0"/>
          </a:p>
        </p:txBody>
      </p:sp>
      <p:sp>
        <p:nvSpPr>
          <p:cNvPr id="16" name="Text 10"/>
          <p:cNvSpPr/>
          <p:nvPr/>
        </p:nvSpPr>
        <p:spPr>
          <a:xfrm>
            <a:off x="9337119" y="2788563"/>
            <a:ext cx="1672114" cy="2238494"/>
          </a:xfrm>
          <a:prstGeom prst="rect">
            <a:avLst/>
          </a:prstGeom>
          <a:noFill/>
          <a:ln/>
        </p:spPr>
        <p:txBody>
          <a:bodyPr wrap="square" rtlCol="0" anchor="t"/>
          <a:lstStyle/>
          <a:p>
            <a:pPr marL="0" indent="0" algn="l">
              <a:lnSpc>
                <a:spcPts val="1960"/>
              </a:lnSpc>
              <a:buNone/>
            </a:pPr>
            <a:r>
              <a:rPr lang="en-US" sz="1225" dirty="0">
                <a:solidFill>
                  <a:srgbClr val="49495A"/>
                </a:solidFill>
                <a:latin typeface="Open Sans" pitchFamily="34" charset="0"/>
                <a:ea typeface="Open Sans" pitchFamily="34" charset="-122"/>
                <a:cs typeface="Open Sans" pitchFamily="34" charset="-120"/>
              </a:rPr>
              <a:t>Our canteen website is powered by the Django web framework, which provides a robust and scalable backend for managing user accounts, orders, and menu data.</a:t>
            </a:r>
            <a:endParaRPr lang="en-US" sz="1225" dirty="0"/>
          </a:p>
        </p:txBody>
      </p:sp>
      <p:pic>
        <p:nvPicPr>
          <p:cNvPr id="17" name="Image 4" descr="preencoded.png"/>
          <p:cNvPicPr>
            <a:picLocks noChangeAspect="1"/>
          </p:cNvPicPr>
          <p:nvPr/>
        </p:nvPicPr>
        <p:blipFill>
          <a:blip r:embed="rId7"/>
          <a:stretch>
            <a:fillRect/>
          </a:stretch>
        </p:blipFill>
        <p:spPr>
          <a:xfrm>
            <a:off x="3621167" y="5493663"/>
            <a:ext cx="1671995" cy="1033343"/>
          </a:xfrm>
          <a:prstGeom prst="rect">
            <a:avLst/>
          </a:prstGeom>
        </p:spPr>
      </p:pic>
      <p:sp>
        <p:nvSpPr>
          <p:cNvPr id="18" name="Text 11"/>
          <p:cNvSpPr/>
          <p:nvPr/>
        </p:nvSpPr>
        <p:spPr>
          <a:xfrm>
            <a:off x="3621167" y="6721316"/>
            <a:ext cx="1671995" cy="243007"/>
          </a:xfrm>
          <a:prstGeom prst="rect">
            <a:avLst/>
          </a:prstGeom>
          <a:noFill/>
          <a:ln/>
        </p:spPr>
        <p:txBody>
          <a:bodyPr wrap="none" rtlCol="0" anchor="t"/>
          <a:lstStyle/>
          <a:p>
            <a:pPr marL="0" indent="0" algn="l">
              <a:lnSpc>
                <a:spcPts val="1914"/>
              </a:lnSpc>
              <a:buNone/>
            </a:pPr>
            <a:r>
              <a:rPr lang="en-US" sz="1531" dirty="0">
                <a:solidFill>
                  <a:srgbClr val="5955EB"/>
                </a:solidFill>
                <a:latin typeface="Libre Baskerville" pitchFamily="34" charset="0"/>
                <a:ea typeface="Libre Baskerville" pitchFamily="34" charset="-122"/>
                <a:cs typeface="Libre Baskerville" pitchFamily="34" charset="-120"/>
              </a:rPr>
              <a:t>SQL</a:t>
            </a:r>
            <a:endParaRPr lang="en-US" sz="1531" dirty="0"/>
          </a:p>
        </p:txBody>
      </p:sp>
      <p:sp>
        <p:nvSpPr>
          <p:cNvPr id="19" name="Text 12"/>
          <p:cNvSpPr/>
          <p:nvPr/>
        </p:nvSpPr>
        <p:spPr>
          <a:xfrm>
            <a:off x="3621167" y="7057549"/>
            <a:ext cx="1671995" cy="2238494"/>
          </a:xfrm>
          <a:prstGeom prst="rect">
            <a:avLst/>
          </a:prstGeom>
          <a:noFill/>
          <a:ln/>
        </p:spPr>
        <p:txBody>
          <a:bodyPr wrap="square" rtlCol="0" anchor="t"/>
          <a:lstStyle/>
          <a:p>
            <a:pPr marL="0" indent="0" algn="l">
              <a:lnSpc>
                <a:spcPts val="1960"/>
              </a:lnSpc>
              <a:buNone/>
            </a:pPr>
            <a:r>
              <a:rPr lang="en-US" sz="1225" dirty="0">
                <a:solidFill>
                  <a:srgbClr val="49495A"/>
                </a:solidFill>
                <a:latin typeface="Open Sans" pitchFamily="34" charset="0"/>
                <a:ea typeface="Open Sans" pitchFamily="34" charset="-122"/>
                <a:cs typeface="Open Sans" pitchFamily="34" charset="-120"/>
              </a:rPr>
              <a:t>The SQL database is the backbone of our canteen website, securely storing user information, order histories, and menu item details for seamless, reliable operations.</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endParaRPr lang="en-IN" dirty="0"/>
          </a:p>
        </p:txBody>
      </p:sp>
      <p:sp>
        <p:nvSpPr>
          <p:cNvPr id="5" name="Text 2"/>
          <p:cNvSpPr/>
          <p:nvPr/>
        </p:nvSpPr>
        <p:spPr>
          <a:xfrm>
            <a:off x="1948783" y="1022443"/>
            <a:ext cx="10492026"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User Registration and Authentication</a:t>
            </a:r>
            <a:endParaRPr lang="en-US" sz="4374" dirty="0"/>
          </a:p>
        </p:txBody>
      </p:sp>
      <p:sp>
        <p:nvSpPr>
          <p:cNvPr id="6" name="Text 3"/>
          <p:cNvSpPr/>
          <p:nvPr/>
        </p:nvSpPr>
        <p:spPr>
          <a:xfrm>
            <a:off x="2241796" y="2343670"/>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49495A"/>
                </a:solidFill>
                <a:latin typeface="Open Sans" pitchFamily="34" charset="0"/>
                <a:ea typeface="Open Sans" pitchFamily="34" charset="-122"/>
                <a:cs typeface="Open Sans" pitchFamily="34" charset="-120"/>
              </a:rPr>
              <a:t>Users can </a:t>
            </a:r>
            <a:r>
              <a:rPr lang="en-US" sz="1750" b="1" dirty="0">
                <a:solidFill>
                  <a:srgbClr val="49495A"/>
                </a:solidFill>
                <a:latin typeface="Open Sans" pitchFamily="34" charset="0"/>
                <a:ea typeface="Open Sans" pitchFamily="34" charset="-122"/>
                <a:cs typeface="Open Sans" pitchFamily="34" charset="-120"/>
              </a:rPr>
              <a:t>sign up</a:t>
            </a:r>
            <a:r>
              <a:rPr lang="en-US" sz="1750" dirty="0">
                <a:solidFill>
                  <a:srgbClr val="49495A"/>
                </a:solidFill>
                <a:latin typeface="Open Sans" pitchFamily="34" charset="0"/>
                <a:ea typeface="Open Sans" pitchFamily="34" charset="-122"/>
                <a:cs typeface="Open Sans" pitchFamily="34" charset="-120"/>
              </a:rPr>
              <a:t> to create a new account, providing details like name, email, and password.</a:t>
            </a:r>
            <a:endParaRPr lang="en-US" sz="1750" dirty="0"/>
          </a:p>
        </p:txBody>
      </p:sp>
      <p:sp>
        <p:nvSpPr>
          <p:cNvPr id="7" name="Text 4"/>
          <p:cNvSpPr/>
          <p:nvPr/>
        </p:nvSpPr>
        <p:spPr>
          <a:xfrm>
            <a:off x="2241796" y="330179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49495A"/>
                </a:solidFill>
                <a:latin typeface="Open Sans" pitchFamily="34" charset="0"/>
                <a:ea typeface="Open Sans" pitchFamily="34" charset="-122"/>
                <a:cs typeface="Open Sans" pitchFamily="34" charset="-120"/>
              </a:rPr>
              <a:t>Secure </a:t>
            </a:r>
            <a:r>
              <a:rPr lang="en-US" sz="1750" b="1" dirty="0">
                <a:solidFill>
                  <a:srgbClr val="49495A"/>
                </a:solidFill>
                <a:latin typeface="Open Sans" pitchFamily="34" charset="0"/>
                <a:ea typeface="Open Sans" pitchFamily="34" charset="-122"/>
                <a:cs typeface="Open Sans" pitchFamily="34" charset="-120"/>
              </a:rPr>
              <a:t>authentication</a:t>
            </a:r>
            <a:r>
              <a:rPr lang="en-US" sz="1750" dirty="0">
                <a:solidFill>
                  <a:srgbClr val="49495A"/>
                </a:solidFill>
                <a:latin typeface="Open Sans" pitchFamily="34" charset="0"/>
                <a:ea typeface="Open Sans" pitchFamily="34" charset="-122"/>
                <a:cs typeface="Open Sans" pitchFamily="34" charset="-120"/>
              </a:rPr>
              <a:t> allows users to log in using their registered credentials.</a:t>
            </a:r>
            <a:endParaRPr lang="en-US" sz="1750" dirty="0"/>
          </a:p>
        </p:txBody>
      </p:sp>
      <p:sp>
        <p:nvSpPr>
          <p:cNvPr id="8" name="Text 5"/>
          <p:cNvSpPr/>
          <p:nvPr/>
        </p:nvSpPr>
        <p:spPr>
          <a:xfrm>
            <a:off x="2241796" y="421700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49495A"/>
                </a:solidFill>
                <a:latin typeface="Open Sans" pitchFamily="34" charset="0"/>
                <a:ea typeface="Open Sans" pitchFamily="34" charset="-122"/>
                <a:cs typeface="Open Sans" pitchFamily="34" charset="-120"/>
              </a:rPr>
              <a:t>The system ensures </a:t>
            </a:r>
            <a:r>
              <a:rPr lang="en-US" sz="1750" b="1" dirty="0">
                <a:solidFill>
                  <a:srgbClr val="49495A"/>
                </a:solidFill>
                <a:latin typeface="Open Sans" pitchFamily="34" charset="0"/>
                <a:ea typeface="Open Sans" pitchFamily="34" charset="-122"/>
                <a:cs typeface="Open Sans" pitchFamily="34" charset="-120"/>
              </a:rPr>
              <a:t>data privacy</a:t>
            </a:r>
            <a:r>
              <a:rPr lang="en-US" sz="1750" dirty="0">
                <a:solidFill>
                  <a:srgbClr val="49495A"/>
                </a:solidFill>
                <a:latin typeface="Open Sans" pitchFamily="34" charset="0"/>
                <a:ea typeface="Open Sans" pitchFamily="34" charset="-122"/>
                <a:cs typeface="Open Sans" pitchFamily="34" charset="-120"/>
              </a:rPr>
              <a:t> and prevents unauthorized access to user information.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09F526-B357-DBDD-B6A0-D6488C05BB2F}"/>
              </a:ext>
            </a:extLst>
          </p:cNvPr>
          <p:cNvPicPr>
            <a:picLocks noChangeAspect="1"/>
          </p:cNvPicPr>
          <p:nvPr/>
        </p:nvPicPr>
        <p:blipFill>
          <a:blip r:embed="rId2"/>
          <a:stretch>
            <a:fillRect/>
          </a:stretch>
        </p:blipFill>
        <p:spPr>
          <a:xfrm>
            <a:off x="1236593" y="1114579"/>
            <a:ext cx="4419983" cy="1170533"/>
          </a:xfrm>
          <a:prstGeom prst="rect">
            <a:avLst/>
          </a:prstGeom>
        </p:spPr>
      </p:pic>
      <p:sp>
        <p:nvSpPr>
          <p:cNvPr id="9" name="TextBox 8">
            <a:extLst>
              <a:ext uri="{FF2B5EF4-FFF2-40B4-BE49-F238E27FC236}">
                <a16:creationId xmlns:a16="http://schemas.microsoft.com/office/drawing/2014/main" id="{A5062B3E-D6AE-93DC-3CA8-EBEE3A50FA39}"/>
              </a:ext>
            </a:extLst>
          </p:cNvPr>
          <p:cNvSpPr txBox="1"/>
          <p:nvPr/>
        </p:nvSpPr>
        <p:spPr>
          <a:xfrm>
            <a:off x="1658626" y="2257945"/>
            <a:ext cx="7315200" cy="1856855"/>
          </a:xfrm>
          <a:prstGeom prst="rect">
            <a:avLst/>
          </a:prstGeom>
          <a:noFill/>
        </p:spPr>
        <p:txBody>
          <a:bodyPr wrap="square">
            <a:spAutoFit/>
          </a:bodyPr>
          <a:lstStyle/>
          <a:p>
            <a:pPr marL="0" marR="0" lvl="0" indent="0" algn="l" defTabSz="914400" rtl="0" eaLnBrk="1" fontAlgn="auto" latinLnBrk="0" hangingPunct="1">
              <a:lnSpc>
                <a:spcPts val="2799"/>
              </a:lnSpc>
              <a:spcBef>
                <a:spcPts val="0"/>
              </a:spcBef>
              <a:spcAft>
                <a:spcPts val="0"/>
              </a:spcAft>
              <a:buClrTx/>
              <a:buSzTx/>
              <a:buFontTx/>
              <a:buNone/>
              <a:tabLst/>
              <a:defRPr/>
            </a:pPr>
            <a:r>
              <a:rPr kumimoji="0" lang="en-US" sz="1750" b="0" i="0" u="none" strike="noStrike" kern="1200" cap="none" spc="0" normalizeH="0" baseline="0" noProof="0">
                <a:ln>
                  <a:noFill/>
                </a:ln>
                <a:solidFill>
                  <a:srgbClr val="49495A"/>
                </a:solidFill>
                <a:effectLst/>
                <a:uLnTx/>
                <a:uFillTx/>
                <a:latin typeface="Open Sans" pitchFamily="34" charset="0"/>
                <a:ea typeface="Open Sans" pitchFamily="34" charset="-122"/>
                <a:cs typeface="Open Sans" pitchFamily="34" charset="-120"/>
              </a:rPr>
              <a:t>Joining our canteen website is easy! Simply provide your mobile number, email, username, and password to create a secure account. Our intuitive sign-up process ensures a seamless onboarding experience, allowing you to start exploring our delicious menu offerings right away.</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AA3DD28-52B2-1AE1-A19B-635E5E25C85A}"/>
              </a:ext>
            </a:extLst>
          </p:cNvPr>
          <p:cNvSpPr txBox="1"/>
          <p:nvPr/>
        </p:nvSpPr>
        <p:spPr>
          <a:xfrm>
            <a:off x="1884556" y="4241915"/>
            <a:ext cx="7315200" cy="781368"/>
          </a:xfrm>
          <a:prstGeom prst="rect">
            <a:avLst/>
          </a:prstGeom>
          <a:noFill/>
        </p:spPr>
        <p:txBody>
          <a:bodyPr wrap="square">
            <a:spAutoFit/>
          </a:bodyPr>
          <a:lstStyle/>
          <a:p>
            <a:pPr marL="342900" indent="-342900" algn="l">
              <a:lnSpc>
                <a:spcPts val="2799"/>
              </a:lnSpc>
              <a:buSzPct val="100000"/>
              <a:buFont typeface="+mj-lt"/>
              <a:buAutoNum type="arabicPeriod"/>
            </a:pPr>
            <a:r>
              <a:rPr lang="en-US" sz="1800" b="1" dirty="0">
                <a:solidFill>
                  <a:srgbClr val="49495A"/>
                </a:solidFill>
                <a:latin typeface="Open Sans" pitchFamily="34" charset="0"/>
                <a:ea typeface="Open Sans" pitchFamily="34" charset="-122"/>
                <a:cs typeface="Open Sans" pitchFamily="34" charset="-120"/>
              </a:rPr>
              <a:t>Mobile Number:</a:t>
            </a:r>
            <a:r>
              <a:rPr lang="en-US" sz="1800" dirty="0">
                <a:solidFill>
                  <a:srgbClr val="49495A"/>
                </a:solidFill>
                <a:latin typeface="Open Sans" pitchFamily="34" charset="0"/>
                <a:ea typeface="Open Sans" pitchFamily="34" charset="-122"/>
                <a:cs typeface="Open Sans" pitchFamily="34" charset="-120"/>
              </a:rPr>
              <a:t> Enter your current phone number to receive order updates and notifications.</a:t>
            </a:r>
            <a:endParaRPr lang="en-US" sz="1800" dirty="0"/>
          </a:p>
        </p:txBody>
      </p:sp>
      <p:sp>
        <p:nvSpPr>
          <p:cNvPr id="13" name="TextBox 12">
            <a:extLst>
              <a:ext uri="{FF2B5EF4-FFF2-40B4-BE49-F238E27FC236}">
                <a16:creationId xmlns:a16="http://schemas.microsoft.com/office/drawing/2014/main" id="{49F996AE-FB3F-A81F-5852-46F3BE6586D8}"/>
              </a:ext>
            </a:extLst>
          </p:cNvPr>
          <p:cNvSpPr txBox="1"/>
          <p:nvPr/>
        </p:nvSpPr>
        <p:spPr>
          <a:xfrm>
            <a:off x="1884556" y="5050607"/>
            <a:ext cx="7315200" cy="781368"/>
          </a:xfrm>
          <a:prstGeom prst="rect">
            <a:avLst/>
          </a:prstGeom>
          <a:noFill/>
        </p:spPr>
        <p:txBody>
          <a:bodyPr wrap="square">
            <a:spAutoFit/>
          </a:bodyPr>
          <a:lstStyle/>
          <a:p>
            <a:pPr marL="342900" indent="-342900" algn="l">
              <a:lnSpc>
                <a:spcPts val="2799"/>
              </a:lnSpc>
              <a:buSzPct val="100000"/>
              <a:buFont typeface="+mj-lt"/>
              <a:buAutoNum type="arabicPeriod" startAt="2"/>
            </a:pPr>
            <a:r>
              <a:rPr lang="en-US" sz="1800" b="1" dirty="0">
                <a:solidFill>
                  <a:srgbClr val="49495A"/>
                </a:solidFill>
                <a:latin typeface="Open Sans" pitchFamily="34" charset="0"/>
                <a:ea typeface="Open Sans" pitchFamily="34" charset="-122"/>
                <a:cs typeface="Open Sans" pitchFamily="34" charset="-120"/>
              </a:rPr>
              <a:t>Email Address:</a:t>
            </a:r>
            <a:r>
              <a:rPr lang="en-US" sz="1800" dirty="0">
                <a:solidFill>
                  <a:srgbClr val="49495A"/>
                </a:solidFill>
                <a:latin typeface="Open Sans" pitchFamily="34" charset="0"/>
                <a:ea typeface="Open Sans" pitchFamily="34" charset="-122"/>
                <a:cs typeface="Open Sans" pitchFamily="34" charset="-120"/>
              </a:rPr>
              <a:t> Provide a valid email to associate with your account and receive order confirmations.</a:t>
            </a:r>
            <a:endParaRPr lang="en-US" sz="1800" dirty="0"/>
          </a:p>
        </p:txBody>
      </p:sp>
      <p:sp>
        <p:nvSpPr>
          <p:cNvPr id="15" name="TextBox 14">
            <a:extLst>
              <a:ext uri="{FF2B5EF4-FFF2-40B4-BE49-F238E27FC236}">
                <a16:creationId xmlns:a16="http://schemas.microsoft.com/office/drawing/2014/main" id="{48686318-3758-366E-2F9B-D10C46DCFF14}"/>
              </a:ext>
            </a:extLst>
          </p:cNvPr>
          <p:cNvSpPr txBox="1"/>
          <p:nvPr/>
        </p:nvSpPr>
        <p:spPr>
          <a:xfrm>
            <a:off x="1884556" y="6724337"/>
            <a:ext cx="7315200" cy="781368"/>
          </a:xfrm>
          <a:prstGeom prst="rect">
            <a:avLst/>
          </a:prstGeom>
          <a:noFill/>
        </p:spPr>
        <p:txBody>
          <a:bodyPr wrap="square">
            <a:spAutoFit/>
          </a:bodyPr>
          <a:lstStyle/>
          <a:p>
            <a:pPr marL="342900" indent="-342900" algn="l">
              <a:lnSpc>
                <a:spcPts val="2799"/>
              </a:lnSpc>
              <a:buSzPct val="100000"/>
              <a:buFont typeface="+mj-lt"/>
              <a:buAutoNum type="arabicPeriod" startAt="4"/>
            </a:pPr>
            <a:r>
              <a:rPr lang="en-US" sz="1800" b="1" dirty="0">
                <a:solidFill>
                  <a:srgbClr val="49495A"/>
                </a:solidFill>
                <a:latin typeface="Open Sans" pitchFamily="34" charset="0"/>
                <a:ea typeface="Open Sans" pitchFamily="34" charset="-122"/>
                <a:cs typeface="Open Sans" pitchFamily="34" charset="-120"/>
              </a:rPr>
              <a:t>Password:</a:t>
            </a:r>
            <a:r>
              <a:rPr lang="en-US" sz="1800" dirty="0">
                <a:solidFill>
                  <a:srgbClr val="49495A"/>
                </a:solidFill>
                <a:latin typeface="Open Sans" pitchFamily="34" charset="0"/>
                <a:ea typeface="Open Sans" pitchFamily="34" charset="-122"/>
                <a:cs typeface="Open Sans" pitchFamily="34" charset="-120"/>
              </a:rPr>
              <a:t> Set a secure password to protect your account and ensure the privacy of your order history and preferences.</a:t>
            </a:r>
            <a:endParaRPr lang="en-US" sz="1800" dirty="0"/>
          </a:p>
        </p:txBody>
      </p:sp>
      <p:sp>
        <p:nvSpPr>
          <p:cNvPr id="17" name="TextBox 16">
            <a:extLst>
              <a:ext uri="{FF2B5EF4-FFF2-40B4-BE49-F238E27FC236}">
                <a16:creationId xmlns:a16="http://schemas.microsoft.com/office/drawing/2014/main" id="{1355FFAE-300C-92FD-2AF5-9C9DB86B0434}"/>
              </a:ext>
            </a:extLst>
          </p:cNvPr>
          <p:cNvSpPr txBox="1"/>
          <p:nvPr/>
        </p:nvSpPr>
        <p:spPr>
          <a:xfrm>
            <a:off x="1884556" y="5942969"/>
            <a:ext cx="7315200" cy="781368"/>
          </a:xfrm>
          <a:prstGeom prst="rect">
            <a:avLst/>
          </a:prstGeom>
          <a:noFill/>
        </p:spPr>
        <p:txBody>
          <a:bodyPr wrap="square">
            <a:spAutoFit/>
          </a:bodyPr>
          <a:lstStyle/>
          <a:p>
            <a:pPr marL="342900" indent="-342900" algn="l">
              <a:lnSpc>
                <a:spcPts val="2799"/>
              </a:lnSpc>
              <a:buSzPct val="100000"/>
              <a:buFont typeface="+mj-lt"/>
              <a:buAutoNum type="arabicPeriod" startAt="3"/>
            </a:pPr>
            <a:r>
              <a:rPr lang="en-US" sz="1800" b="1" dirty="0">
                <a:solidFill>
                  <a:srgbClr val="49495A"/>
                </a:solidFill>
                <a:latin typeface="Open Sans" pitchFamily="34" charset="0"/>
                <a:ea typeface="Open Sans" pitchFamily="34" charset="-122"/>
                <a:cs typeface="Open Sans" pitchFamily="34" charset="-120"/>
              </a:rPr>
              <a:t>Username:</a:t>
            </a:r>
            <a:r>
              <a:rPr lang="en-US" sz="1800" dirty="0">
                <a:solidFill>
                  <a:srgbClr val="49495A"/>
                </a:solidFill>
                <a:latin typeface="Open Sans" pitchFamily="34" charset="0"/>
                <a:ea typeface="Open Sans" pitchFamily="34" charset="-122"/>
                <a:cs typeface="Open Sans" pitchFamily="34" charset="-120"/>
              </a:rPr>
              <a:t> Choose a unique username that will be displayed on your profile.</a:t>
            </a:r>
            <a:endParaRPr lang="en-US" sz="1800" dirty="0"/>
          </a:p>
        </p:txBody>
      </p:sp>
    </p:spTree>
    <p:extLst>
      <p:ext uri="{BB962C8B-B14F-4D97-AF65-F5344CB8AC3E}">
        <p14:creationId xmlns:p14="http://schemas.microsoft.com/office/powerpoint/2010/main" val="176669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4658819" y="938153"/>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User Sign-in</a:t>
            </a:r>
            <a:endParaRPr lang="en-US" sz="4374" dirty="0"/>
          </a:p>
        </p:txBody>
      </p:sp>
      <p:sp>
        <p:nvSpPr>
          <p:cNvPr id="6" name="Text 3"/>
          <p:cNvSpPr/>
          <p:nvPr/>
        </p:nvSpPr>
        <p:spPr>
          <a:xfrm>
            <a:off x="1245794" y="2104668"/>
            <a:ext cx="7477601" cy="177700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Accessing our canteen website has never been easier. Simply enter your registered username and password to securely sign in and begin your culinary journey. Our intuitive sign-in process ensures a smooth and hassle-free experience, allowing you to focus on satisfying your appetite.</a:t>
            </a:r>
            <a:endParaRPr lang="en-US" sz="1750" dirty="0"/>
          </a:p>
        </p:txBody>
      </p:sp>
      <p:sp>
        <p:nvSpPr>
          <p:cNvPr id="7" name="Text 4"/>
          <p:cNvSpPr/>
          <p:nvPr/>
        </p:nvSpPr>
        <p:spPr>
          <a:xfrm>
            <a:off x="1245794" y="4138732"/>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49495A"/>
                </a:solidFill>
                <a:latin typeface="Open Sans" pitchFamily="34" charset="0"/>
                <a:ea typeface="Open Sans" pitchFamily="34" charset="-122"/>
                <a:cs typeface="Open Sans" pitchFamily="34" charset="-120"/>
              </a:rPr>
              <a:t>Username:</a:t>
            </a:r>
            <a:r>
              <a:rPr lang="en-US" sz="1750" dirty="0">
                <a:solidFill>
                  <a:srgbClr val="49495A"/>
                </a:solidFill>
                <a:latin typeface="Open Sans" pitchFamily="34" charset="0"/>
                <a:ea typeface="Open Sans" pitchFamily="34" charset="-122"/>
                <a:cs typeface="Open Sans" pitchFamily="34" charset="-120"/>
              </a:rPr>
              <a:t> Enter the unique username you created during the sign-up process.</a:t>
            </a:r>
            <a:endParaRPr lang="en-US" sz="1750" dirty="0"/>
          </a:p>
        </p:txBody>
      </p:sp>
      <p:sp>
        <p:nvSpPr>
          <p:cNvPr id="8" name="Text 5"/>
          <p:cNvSpPr/>
          <p:nvPr/>
        </p:nvSpPr>
        <p:spPr>
          <a:xfrm>
            <a:off x="1245794" y="493121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49495A"/>
                </a:solidFill>
                <a:latin typeface="Open Sans" pitchFamily="34" charset="0"/>
                <a:ea typeface="Open Sans" pitchFamily="34" charset="-122"/>
                <a:cs typeface="Open Sans" pitchFamily="34" charset="-120"/>
              </a:rPr>
              <a:t>Password:</a:t>
            </a:r>
            <a:r>
              <a:rPr lang="en-US" sz="1750" dirty="0">
                <a:solidFill>
                  <a:srgbClr val="49495A"/>
                </a:solidFill>
                <a:latin typeface="Open Sans" pitchFamily="34" charset="0"/>
                <a:ea typeface="Open Sans" pitchFamily="34" charset="-122"/>
                <a:cs typeface="Open Sans" pitchFamily="34" charset="-120"/>
              </a:rPr>
              <a:t> Provide the secure password associated with your account to access your personalized menu, order history, and account settings.</a:t>
            </a:r>
            <a:endParaRPr lang="en-US" sz="1750" dirty="0"/>
          </a:p>
        </p:txBody>
      </p:sp>
      <p:sp>
        <p:nvSpPr>
          <p:cNvPr id="9" name="Text 6"/>
          <p:cNvSpPr/>
          <p:nvPr/>
        </p:nvSpPr>
        <p:spPr>
          <a:xfrm>
            <a:off x="6675001" y="6086237"/>
            <a:ext cx="7122200" cy="1066205"/>
          </a:xfrm>
          <a:prstGeom prst="rect">
            <a:avLst/>
          </a:prstGeom>
          <a:noFill/>
          <a:ln/>
        </p:spPr>
        <p:txBody>
          <a:bodyPr wrap="square" rtlCol="0" anchor="t"/>
          <a:lstStyle/>
          <a:p>
            <a:pPr algn="l">
              <a:lnSpc>
                <a:spcPts val="2799"/>
              </a:lnSpc>
              <a:buSzPct val="100000"/>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33453" y="33453"/>
            <a:ext cx="14630400" cy="8229600"/>
          </a:xfrm>
          <a:prstGeom prst="rect">
            <a:avLst/>
          </a:prstGeom>
          <a:solidFill>
            <a:srgbClr val="FBFAFF"/>
          </a:solidFill>
          <a:ln/>
        </p:spPr>
      </p:sp>
      <p:sp>
        <p:nvSpPr>
          <p:cNvPr id="5" name="Text 2"/>
          <p:cNvSpPr/>
          <p:nvPr/>
        </p:nvSpPr>
        <p:spPr>
          <a:xfrm>
            <a:off x="4301228" y="1272340"/>
            <a:ext cx="7477601"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Menu Page: Browsing and Selecting Items</a:t>
            </a:r>
            <a:endParaRPr lang="en-US" sz="4374" dirty="0"/>
          </a:p>
        </p:txBody>
      </p:sp>
      <p:sp>
        <p:nvSpPr>
          <p:cNvPr id="6" name="Text 3"/>
          <p:cNvSpPr/>
          <p:nvPr/>
        </p:nvSpPr>
        <p:spPr>
          <a:xfrm>
            <a:off x="833199" y="3429238"/>
            <a:ext cx="10864430" cy="138874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 Canteen Website's menu page offers a visually appealing and intuitive interface for customers to browse the available food and beverage options. Mouthwatering photos and detailed descriptions guide users in making their selections.</a:t>
            </a:r>
            <a:endParaRPr lang="en-US" sz="1750" dirty="0"/>
          </a:p>
        </p:txBody>
      </p:sp>
      <p:sp>
        <p:nvSpPr>
          <p:cNvPr id="7" name="Text 4"/>
          <p:cNvSpPr/>
          <p:nvPr/>
        </p:nvSpPr>
        <p:spPr>
          <a:xfrm>
            <a:off x="833199" y="5100757"/>
            <a:ext cx="11054001" cy="1266589"/>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Customers can easily filter the menu by category, dietary preferences, or popularity to find the perfect meal. Once they've made their choices, they can add items to their shopping cart with a simple click, ready to proceed to checkout.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4490799" y="925473"/>
            <a:ext cx="7163991"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Order Placement Process</a:t>
            </a:r>
            <a:endParaRPr lang="en-US" sz="4374" dirty="0"/>
          </a:p>
        </p:txBody>
      </p:sp>
      <p:sp>
        <p:nvSpPr>
          <p:cNvPr id="6" name="Shape 3"/>
          <p:cNvSpPr/>
          <p:nvPr/>
        </p:nvSpPr>
        <p:spPr>
          <a:xfrm>
            <a:off x="4801910" y="1953101"/>
            <a:ext cx="44410" cy="5351026"/>
          </a:xfrm>
          <a:prstGeom prst="rect">
            <a:avLst/>
          </a:prstGeom>
          <a:solidFill>
            <a:srgbClr val="B8B7E0"/>
          </a:solidFill>
          <a:ln/>
        </p:spPr>
      </p:sp>
      <p:sp>
        <p:nvSpPr>
          <p:cNvPr id="7" name="Shape 4"/>
          <p:cNvSpPr/>
          <p:nvPr/>
        </p:nvSpPr>
        <p:spPr>
          <a:xfrm>
            <a:off x="5074027" y="2354401"/>
            <a:ext cx="777597" cy="44410"/>
          </a:xfrm>
          <a:prstGeom prst="rect">
            <a:avLst/>
          </a:prstGeom>
          <a:solidFill>
            <a:srgbClr val="B8B7E0"/>
          </a:solidFill>
          <a:ln/>
        </p:spPr>
      </p:sp>
      <p:sp>
        <p:nvSpPr>
          <p:cNvPr id="8" name="Shape 5"/>
          <p:cNvSpPr/>
          <p:nvPr/>
        </p:nvSpPr>
        <p:spPr>
          <a:xfrm>
            <a:off x="4574084" y="2126694"/>
            <a:ext cx="499943" cy="499943"/>
          </a:xfrm>
          <a:prstGeom prst="roundRect">
            <a:avLst>
              <a:gd name="adj" fmla="val 26667"/>
            </a:avLst>
          </a:prstGeom>
          <a:solidFill>
            <a:srgbClr val="DED6FF"/>
          </a:solidFill>
          <a:ln/>
        </p:spPr>
      </p:sp>
      <p:sp>
        <p:nvSpPr>
          <p:cNvPr id="9" name="Text 6"/>
          <p:cNvSpPr/>
          <p:nvPr/>
        </p:nvSpPr>
        <p:spPr>
          <a:xfrm>
            <a:off x="4749701" y="2168366"/>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Browse and Select</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Explore our mouthwatering menu, adding your desired items to the virtual cart with a simple click.</a:t>
            </a:r>
            <a:endParaRPr lang="en-US" sz="1750" dirty="0"/>
          </a:p>
        </p:txBody>
      </p:sp>
      <p:sp>
        <p:nvSpPr>
          <p:cNvPr id="12" name="Shape 9"/>
          <p:cNvSpPr/>
          <p:nvPr/>
        </p:nvSpPr>
        <p:spPr>
          <a:xfrm>
            <a:off x="5074027" y="4212134"/>
            <a:ext cx="777597" cy="44410"/>
          </a:xfrm>
          <a:prstGeom prst="rect">
            <a:avLst/>
          </a:prstGeom>
          <a:solidFill>
            <a:srgbClr val="B8B7E0"/>
          </a:solidFill>
          <a:ln/>
        </p:spPr>
      </p:sp>
      <p:sp>
        <p:nvSpPr>
          <p:cNvPr id="13" name="Shape 10"/>
          <p:cNvSpPr/>
          <p:nvPr/>
        </p:nvSpPr>
        <p:spPr>
          <a:xfrm>
            <a:off x="4574084" y="3984427"/>
            <a:ext cx="499943" cy="499943"/>
          </a:xfrm>
          <a:prstGeom prst="roundRect">
            <a:avLst>
              <a:gd name="adj" fmla="val 26667"/>
            </a:avLst>
          </a:prstGeom>
          <a:solidFill>
            <a:srgbClr val="DED6FF"/>
          </a:solidFill>
          <a:ln/>
        </p:spPr>
      </p:sp>
      <p:sp>
        <p:nvSpPr>
          <p:cNvPr id="14" name="Text 11"/>
          <p:cNvSpPr/>
          <p:nvPr/>
        </p:nvSpPr>
        <p:spPr>
          <a:xfrm>
            <a:off x="4721364" y="4026098"/>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Review and Adjust</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Carefully review your order, adjusting quantities as needed to ensure it matches your preferences.</a:t>
            </a:r>
            <a:endParaRPr lang="en-US" sz="1750" dirty="0"/>
          </a:p>
        </p:txBody>
      </p:sp>
      <p:sp>
        <p:nvSpPr>
          <p:cNvPr id="17" name="Shape 14"/>
          <p:cNvSpPr/>
          <p:nvPr/>
        </p:nvSpPr>
        <p:spPr>
          <a:xfrm>
            <a:off x="5074027" y="6069866"/>
            <a:ext cx="777597" cy="44410"/>
          </a:xfrm>
          <a:prstGeom prst="rect">
            <a:avLst/>
          </a:prstGeom>
          <a:solidFill>
            <a:srgbClr val="B8B7E0"/>
          </a:solidFill>
          <a:ln/>
        </p:spPr>
      </p:sp>
      <p:sp>
        <p:nvSpPr>
          <p:cNvPr id="18" name="Shape 15"/>
          <p:cNvSpPr/>
          <p:nvPr/>
        </p:nvSpPr>
        <p:spPr>
          <a:xfrm>
            <a:off x="4574084" y="5842159"/>
            <a:ext cx="499943" cy="499943"/>
          </a:xfrm>
          <a:prstGeom prst="roundRect">
            <a:avLst>
              <a:gd name="adj" fmla="val 26667"/>
            </a:avLst>
          </a:prstGeom>
          <a:solidFill>
            <a:srgbClr val="DED6FF"/>
          </a:solidFill>
          <a:ln/>
        </p:spPr>
      </p:sp>
      <p:sp>
        <p:nvSpPr>
          <p:cNvPr id="19" name="Text 16"/>
          <p:cNvSpPr/>
          <p:nvPr/>
        </p:nvSpPr>
        <p:spPr>
          <a:xfrm>
            <a:off x="4721364" y="5883831"/>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Confirm and Place</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Once satisfied, proceed to checkout and securely place your order. Our streamlined process ensures a seamless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1227</Words>
  <Application>Microsoft Office PowerPoint</Application>
  <PresentationFormat>Custom</PresentationFormat>
  <Paragraphs>108</Paragraphs>
  <Slides>21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Calibri</vt:lpstr>
      <vt:lpstr>Carelia</vt:lpstr>
      <vt:lpstr>Glacial Indifference</vt:lpstr>
      <vt:lpstr>Glacial Indifference Bold</vt:lpstr>
      <vt:lpstr>HK Modular Bold</vt:lpstr>
      <vt:lpstr>Libre Baskerville</vt:lpstr>
      <vt:lpstr>Montserrat Classic Bold</vt:lpstr>
      <vt:lpstr>Moontime</vt:lpstr>
      <vt:lpstr>Open Sans</vt:lpstr>
      <vt:lpstr>Oswald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simhadri sadaram</cp:lastModifiedBy>
  <cp:revision>4</cp:revision>
  <dcterms:created xsi:type="dcterms:W3CDTF">2024-05-05T09:27:57Z</dcterms:created>
  <dcterms:modified xsi:type="dcterms:W3CDTF">2024-05-06T02:27:12Z</dcterms:modified>
</cp:coreProperties>
</file>